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6"/>
  </p:notesMasterIdLst>
  <p:sldIdLst>
    <p:sldId id="4196" r:id="rId2"/>
    <p:sldId id="10492" r:id="rId3"/>
    <p:sldId id="10549" r:id="rId4"/>
    <p:sldId id="10550" r:id="rId5"/>
    <p:sldId id="382" r:id="rId6"/>
    <p:sldId id="10540" r:id="rId7"/>
    <p:sldId id="256" r:id="rId8"/>
    <p:sldId id="10542" r:id="rId9"/>
    <p:sldId id="10543" r:id="rId10"/>
    <p:sldId id="267" r:id="rId11"/>
    <p:sldId id="10544" r:id="rId12"/>
    <p:sldId id="10497" r:id="rId13"/>
    <p:sldId id="10545" r:id="rId14"/>
    <p:sldId id="10511" r:id="rId15"/>
    <p:sldId id="10513" r:id="rId16"/>
    <p:sldId id="10548" r:id="rId17"/>
    <p:sldId id="10517" r:id="rId18"/>
    <p:sldId id="10493" r:id="rId19"/>
    <p:sldId id="10516" r:id="rId20"/>
    <p:sldId id="10546" r:id="rId21"/>
    <p:sldId id="10547" r:id="rId22"/>
    <p:sldId id="10491" r:id="rId23"/>
    <p:sldId id="10499" r:id="rId24"/>
    <p:sldId id="10508" r:id="rId25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3"/>
    <a:srgbClr val="CD7A12"/>
    <a:srgbClr val="FF9300"/>
    <a:srgbClr val="C9B4AA"/>
    <a:srgbClr val="CC9E9E"/>
    <a:srgbClr val="FF2726"/>
    <a:srgbClr val="706EA0"/>
    <a:srgbClr val="73FB79"/>
    <a:srgbClr val="492416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8"/>
    <p:restoredTop sz="94082"/>
  </p:normalViewPr>
  <p:slideViewPr>
    <p:cSldViewPr snapToGrid="0" snapToObjects="1">
      <p:cViewPr varScale="1">
        <p:scale>
          <a:sx n="51" d="100"/>
          <a:sy n="51" d="100"/>
        </p:scale>
        <p:origin x="30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29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2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77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1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348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41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4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10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94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IBM Cloud Functions Features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60917" y="404695"/>
            <a:ext cx="23731198" cy="10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3" name="Shape 86">
            <a:extLst>
              <a:ext uri="{FF2B5EF4-FFF2-40B4-BE49-F238E27FC236}">
                <a16:creationId xmlns:a16="http://schemas.microsoft.com/office/drawing/2014/main" id="{9265754C-5838-E244-8A8C-A316C06BC6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375449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729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105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8" r:id="rId2"/>
    <p:sldLayoutId id="2147483689" r:id="rId3"/>
    <p:sldLayoutId id="2147483690" r:id="rId4"/>
    <p:sldLayoutId id="2147483691" r:id="rId5"/>
    <p:sldLayoutId id="2147483694" r:id="rId6"/>
    <p:sldLayoutId id="2147483693" r:id="rId7"/>
    <p:sldLayoutId id="2147483695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3.png"/><Relationship Id="rId12" Type="http://schemas.openxmlformats.org/officeDocument/2006/relationships/image" Target="../media/image5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mars.nasa.gov/mars2020/spacecraft/instruments/pix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3" Type="http://schemas.openxmlformats.org/officeDocument/2006/relationships/image" Target="../media/image63.png"/><Relationship Id="rId21" Type="http://schemas.openxmlformats.org/officeDocument/2006/relationships/image" Target="../media/image73.png"/><Relationship Id="rId7" Type="http://schemas.openxmlformats.org/officeDocument/2006/relationships/image" Target="../media/image23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4.png"/><Relationship Id="rId5" Type="http://schemas.openxmlformats.org/officeDocument/2006/relationships/image" Target="../media/image20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6.png"/><Relationship Id="rId19" Type="http://schemas.openxmlformats.org/officeDocument/2006/relationships/image" Target="../media/image71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67.png"/><Relationship Id="rId22" Type="http://schemas.openxmlformats.org/officeDocument/2006/relationships/image" Target="../media/image7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C2138B-0D01-4DB6-8D52-782E44AAF463}"/>
              </a:ext>
            </a:extLst>
          </p:cNvPr>
          <p:cNvSpPr txBox="1">
            <a:spLocks/>
          </p:cNvSpPr>
          <p:nvPr/>
        </p:nvSpPr>
        <p:spPr>
          <a:xfrm>
            <a:off x="399051" y="46429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EF6AEA-C294-424C-A37F-B16F589A4404}"/>
              </a:ext>
            </a:extLst>
          </p:cNvPr>
          <p:cNvSpPr/>
          <p:nvPr/>
        </p:nvSpPr>
        <p:spPr>
          <a:xfrm>
            <a:off x="928584" y="4334415"/>
            <a:ext cx="840935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2"/>
                </a:solidFill>
              </a:rPr>
              <a:t>Knative Functions WG</a:t>
            </a:r>
          </a:p>
          <a:p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03/24, Tuesday, 9:00am US EDT</a:t>
            </a:r>
          </a:p>
        </p:txBody>
      </p:sp>
      <p:pic>
        <p:nvPicPr>
          <p:cNvPr id="10" name="Picture 1" descr="Picture 1">
            <a:extLst>
              <a:ext uri="{FF2B5EF4-FFF2-40B4-BE49-F238E27FC236}">
                <a16:creationId xmlns:a16="http://schemas.microsoft.com/office/drawing/2014/main" id="{4276AF5A-8EA4-A244-8669-16A1E275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64" y="760161"/>
            <a:ext cx="4313488" cy="2860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9" descr="Picture 9">
            <a:extLst>
              <a:ext uri="{FF2B5EF4-FFF2-40B4-BE49-F238E27FC236}">
                <a16:creationId xmlns:a16="http://schemas.microsoft.com/office/drawing/2014/main" id="{14D889A8-53F9-8A48-961E-64ED1A1F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464" y="10808892"/>
            <a:ext cx="6059512" cy="2456749"/>
          </a:xfrm>
          <a:prstGeom prst="rect">
            <a:avLst/>
          </a:prstGeom>
          <a:ln w="12700">
            <a:miter lim="400000"/>
          </a:ln>
          <a:effectLst>
            <a:outerShdw dist="12700" dir="2700000" algn="tl" rotWithShape="0">
              <a:prstClr val="black">
                <a:alpha val="75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A75E96-3D1E-624D-A3B7-E01F5118C1C9}"/>
              </a:ext>
            </a:extLst>
          </p:cNvPr>
          <p:cNvSpPr/>
          <p:nvPr/>
        </p:nvSpPr>
        <p:spPr>
          <a:xfrm>
            <a:off x="5745843" y="1363989"/>
            <a:ext cx="937468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>
                <a:solidFill>
                  <a:schemeClr val="bg2"/>
                </a:solidFill>
              </a:rPr>
              <a:t>Apache OpenWhisk</a:t>
            </a:r>
            <a:endParaRPr lang="en-US" sz="8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D944E3-93C2-9542-93EF-CF4EB0B7D9F2}"/>
              </a:ext>
            </a:extLst>
          </p:cNvPr>
          <p:cNvSpPr txBox="1">
            <a:spLocks/>
          </p:cNvSpPr>
          <p:nvPr/>
        </p:nvSpPr>
        <p:spPr>
          <a:xfrm>
            <a:off x="399051" y="46427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7F4AAE-EC28-7047-A74F-9D7D84D6E4C1}"/>
              </a:ext>
            </a:extLst>
          </p:cNvPr>
          <p:cNvSpPr/>
          <p:nvPr/>
        </p:nvSpPr>
        <p:spPr>
          <a:xfrm>
            <a:off x="15473889" y="12680866"/>
            <a:ext cx="7536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Selected Platform for Maras Rover PIXL data</a:t>
            </a:r>
          </a:p>
        </p:txBody>
      </p:sp>
    </p:spTree>
    <p:extLst>
      <p:ext uri="{BB962C8B-B14F-4D97-AF65-F5344CB8AC3E}">
        <p14:creationId xmlns:p14="http://schemas.microsoft.com/office/powerpoint/2010/main" val="278052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76400" y="1116019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403200" y="12610645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83227" y="4116569"/>
            <a:ext cx="10736959" cy="6095945"/>
            <a:chOff x="1139765" y="3550622"/>
            <a:chExt cx="10736959" cy="6095945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550622"/>
              <a:ext cx="10736959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000" b="1" i="1" dirty="0">
                  <a:solidFill>
                    <a:srgbClr val="706EA0"/>
                  </a:solidFill>
                </a:rPr>
                <a:t> 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0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555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198048-9DF8-D444-BDAA-E4C46D279F13}"/>
              </a:ext>
            </a:extLst>
          </p:cNvPr>
          <p:cNvGrpSpPr/>
          <p:nvPr/>
        </p:nvGrpSpPr>
        <p:grpSpPr>
          <a:xfrm>
            <a:off x="10501631" y="3923865"/>
            <a:ext cx="12813753" cy="7123259"/>
            <a:chOff x="12192000" y="3619674"/>
            <a:chExt cx="12813753" cy="7123259"/>
          </a:xfrm>
        </p:grpSpPr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8CEAAD4D-140D-A947-93F3-74570EBBD944}"/>
                </a:ext>
              </a:extLst>
            </p:cNvPr>
            <p:cNvGrpSpPr/>
            <p:nvPr/>
          </p:nvGrpSpPr>
          <p:grpSpPr>
            <a:xfrm>
              <a:off x="12192000" y="6273794"/>
              <a:ext cx="2240549" cy="1142635"/>
              <a:chOff x="12192000" y="6273794"/>
              <a:chExt cx="2240549" cy="1142635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AB8D164-A50D-784F-BC4A-02971E97F99E}"/>
                  </a:ext>
                </a:extLst>
              </p:cNvPr>
              <p:cNvCxnSpPr>
                <a:cxnSpLocks/>
                <a:endCxn id="41" idx="2"/>
              </p:cNvCxnSpPr>
              <p:nvPr/>
            </p:nvCxnSpPr>
            <p:spPr>
              <a:xfrm>
                <a:off x="12192000" y="6854989"/>
                <a:ext cx="2240549" cy="0"/>
              </a:xfrm>
              <a:prstGeom prst="straightConnector1">
                <a:avLst/>
              </a:prstGeom>
              <a:ln w="10160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D386C79-D52E-AD4E-88D7-780691021EBD}"/>
                  </a:ext>
                </a:extLst>
              </p:cNvPr>
              <p:cNvSpPr/>
              <p:nvPr/>
            </p:nvSpPr>
            <p:spPr bwMode="auto">
              <a:xfrm>
                <a:off x="12649410" y="6273794"/>
                <a:ext cx="1136457" cy="114263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 fontScale="92500"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F3BE3CBD-1ACB-5140-A379-C912442BB396}"/>
                </a:ext>
              </a:extLst>
            </p:cNvPr>
            <p:cNvGrpSpPr/>
            <p:nvPr/>
          </p:nvGrpSpPr>
          <p:grpSpPr>
            <a:xfrm>
              <a:off x="14432549" y="3619674"/>
              <a:ext cx="7634379" cy="7123259"/>
              <a:chOff x="14432549" y="3619674"/>
              <a:chExt cx="7634379" cy="712325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1B45438-DD03-E045-9CBC-AD2BA8EB211F}"/>
                  </a:ext>
                </a:extLst>
              </p:cNvPr>
              <p:cNvGrpSpPr/>
              <p:nvPr/>
            </p:nvGrpSpPr>
            <p:grpSpPr>
              <a:xfrm>
                <a:off x="20918540" y="3619674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5233729-1C04-764B-BF56-4D9D2D0A76B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41E4840-955A-0742-9484-156CB7D6FCA1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209225B-61B5-1442-9720-B2904C3ABDC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E7FF7C4-875F-4D4C-A7CD-D108A9236C49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CA0A6C-41CA-A245-83F1-F4C1ECACCCF4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205C61A-B34F-CE43-83D2-2B2196C7118C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5825BD0-F0DA-5A40-AB54-657D73AE8BA9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20ED700-DC3C-794E-9096-E2A4D822F7E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3E6D2E2-280C-3342-97A7-DF263BEBB25C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3C9CBED-F12D-1346-9F0B-86EE41C9C1AF}"/>
                  </a:ext>
                </a:extLst>
              </p:cNvPr>
              <p:cNvGrpSpPr/>
              <p:nvPr/>
            </p:nvGrpSpPr>
            <p:grpSpPr>
              <a:xfrm>
                <a:off x="19404676" y="3624220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B85FA55-E018-2048-A20A-BE665E39E19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CBB9D7D-8AAE-E043-84A4-3DBBCFAC40A9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389E541-68CB-1E43-BFE5-F39B4F6924F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50C9E4E-AB75-004C-BD2E-394A5329AB6E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3D8EA0D-76E4-B442-83C8-388DB4FA2F99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A1CE97D-121C-EF43-B623-2266EFCE6831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456DB4-1C7A-324B-9E5B-7DACC3E6F4A7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D2D386A-95B2-0C49-AF8B-575E10E0C81D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9D38ABC-1644-FF49-96FC-AB8BC90D38F5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CE48E5E-4975-6B4F-B50B-3404DA9D357E}"/>
                  </a:ext>
                </a:extLst>
              </p:cNvPr>
              <p:cNvGrpSpPr/>
              <p:nvPr/>
            </p:nvGrpSpPr>
            <p:grpSpPr>
              <a:xfrm>
                <a:off x="17890812" y="3624005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EDD4E54-B1AD-3044-B35F-DECA87D945A9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F58A27A-8274-7D46-BB26-5DEC132476AC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CBA4C99-320D-9243-A30F-F9E29FFD810B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70D71F4-C7E0-A346-AE92-DDA31A631718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68214E1-B883-324B-8A02-89588FA1CBFE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FC98966-61E0-B34B-B472-42DAC77D7BED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DD7C747-1009-A443-83FA-E7D94D557098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B3C2088E-F1CF-3B4D-BC5A-005F9E4A9EC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9932456-3625-D243-84DE-80AE1A21408D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1567418-5AE0-6242-BD83-5C9448E75B24}"/>
                  </a:ext>
                </a:extLst>
              </p:cNvPr>
              <p:cNvSpPr/>
              <p:nvPr/>
            </p:nvSpPr>
            <p:spPr bwMode="auto">
              <a:xfrm>
                <a:off x="14432549" y="5964439"/>
                <a:ext cx="1771470" cy="17810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16748C13-3BB1-4847-896A-43E3AFF44F7F}"/>
                  </a:ext>
                </a:extLst>
              </p:cNvPr>
              <p:cNvCxnSpPr>
                <a:cxnSpLocks/>
                <a:stCxn id="41" idx="6"/>
                <a:endCxn id="32" idx="2"/>
              </p:cNvCxnSpPr>
              <p:nvPr/>
            </p:nvCxnSpPr>
            <p:spPr>
              <a:xfrm flipV="1">
                <a:off x="16204019" y="4201320"/>
                <a:ext cx="1686793" cy="265366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11CF812F-CB2C-4C4F-94B2-2D443CCBFF53}"/>
                  </a:ext>
                </a:extLst>
              </p:cNvPr>
              <p:cNvCxnSpPr>
                <a:cxnSpLocks/>
                <a:stCxn id="41" idx="6"/>
                <a:endCxn id="33" idx="2"/>
              </p:cNvCxnSpPr>
              <p:nvPr/>
            </p:nvCxnSpPr>
            <p:spPr>
              <a:xfrm flipV="1">
                <a:off x="16204019" y="4946830"/>
                <a:ext cx="1686793" cy="190815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78611353-5B2D-8A48-B0E9-F04CCBB55455}"/>
                  </a:ext>
                </a:extLst>
              </p:cNvPr>
              <p:cNvCxnSpPr>
                <a:cxnSpLocks/>
                <a:stCxn id="41" idx="6"/>
                <a:endCxn id="34" idx="2"/>
              </p:cNvCxnSpPr>
              <p:nvPr/>
            </p:nvCxnSpPr>
            <p:spPr>
              <a:xfrm flipV="1">
                <a:off x="16204019" y="5692340"/>
                <a:ext cx="1686793" cy="116264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5FB9E6E0-DAB8-0241-A55B-B73C48B7956C}"/>
                  </a:ext>
                </a:extLst>
              </p:cNvPr>
              <p:cNvCxnSpPr>
                <a:cxnSpLocks/>
                <a:stCxn id="41" idx="6"/>
                <a:endCxn id="35" idx="2"/>
              </p:cNvCxnSpPr>
              <p:nvPr/>
            </p:nvCxnSpPr>
            <p:spPr>
              <a:xfrm flipV="1">
                <a:off x="16204019" y="6437850"/>
                <a:ext cx="1686793" cy="41713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11496EF2-3C59-2147-881C-0DE4987F2EDA}"/>
                  </a:ext>
                </a:extLst>
              </p:cNvPr>
              <p:cNvCxnSpPr>
                <a:cxnSpLocks/>
                <a:stCxn id="41" idx="6"/>
                <a:endCxn id="36" idx="2"/>
              </p:cNvCxnSpPr>
              <p:nvPr/>
            </p:nvCxnSpPr>
            <p:spPr>
              <a:xfrm>
                <a:off x="16204019" y="6854989"/>
                <a:ext cx="1686793" cy="32837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Elbow Connector 71">
                <a:extLst>
                  <a:ext uri="{FF2B5EF4-FFF2-40B4-BE49-F238E27FC236}">
                    <a16:creationId xmlns:a16="http://schemas.microsoft.com/office/drawing/2014/main" id="{2310BBAB-60B1-0B40-8E27-375E29DC75B1}"/>
                  </a:ext>
                </a:extLst>
              </p:cNvPr>
              <p:cNvCxnSpPr>
                <a:cxnSpLocks/>
                <a:stCxn id="41" idx="6"/>
                <a:endCxn id="38" idx="2"/>
              </p:cNvCxnSpPr>
              <p:nvPr/>
            </p:nvCxnSpPr>
            <p:spPr>
              <a:xfrm>
                <a:off x="16204019" y="6854989"/>
                <a:ext cx="1686793" cy="181939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Elbow Connector 76">
                <a:extLst>
                  <a:ext uri="{FF2B5EF4-FFF2-40B4-BE49-F238E27FC236}">
                    <a16:creationId xmlns:a16="http://schemas.microsoft.com/office/drawing/2014/main" id="{6D0BF678-47F7-6A45-8E9A-066F8D0C7760}"/>
                  </a:ext>
                </a:extLst>
              </p:cNvPr>
              <p:cNvCxnSpPr>
                <a:cxnSpLocks/>
                <a:stCxn id="41" idx="6"/>
                <a:endCxn id="37" idx="2"/>
              </p:cNvCxnSpPr>
              <p:nvPr/>
            </p:nvCxnSpPr>
            <p:spPr>
              <a:xfrm>
                <a:off x="16204019" y="6854989"/>
                <a:ext cx="1686793" cy="107388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46744F9C-D3EB-7446-931F-5E65BC5C0DD6}"/>
                  </a:ext>
                </a:extLst>
              </p:cNvPr>
              <p:cNvCxnSpPr>
                <a:cxnSpLocks/>
                <a:stCxn id="41" idx="6"/>
                <a:endCxn id="39" idx="2"/>
              </p:cNvCxnSpPr>
              <p:nvPr/>
            </p:nvCxnSpPr>
            <p:spPr>
              <a:xfrm>
                <a:off x="16204019" y="6854989"/>
                <a:ext cx="1686793" cy="256490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50F5DBDC-C8AD-8348-B547-D2CA841F57FD}"/>
                  </a:ext>
                </a:extLst>
              </p:cNvPr>
              <p:cNvCxnSpPr>
                <a:cxnSpLocks/>
                <a:stCxn id="41" idx="6"/>
                <a:endCxn id="40" idx="2"/>
              </p:cNvCxnSpPr>
              <p:nvPr/>
            </p:nvCxnSpPr>
            <p:spPr>
              <a:xfrm>
                <a:off x="16204019" y="6854989"/>
                <a:ext cx="1686793" cy="331041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A013703A-6D23-7E46-A1F4-EEC2FA140535}"/>
                  </a:ext>
                </a:extLst>
              </p:cNvPr>
              <p:cNvCxnSpPr>
                <a:stCxn id="32" idx="6"/>
                <a:endCxn id="22" idx="2"/>
              </p:cNvCxnSpPr>
              <p:nvPr/>
            </p:nvCxnSpPr>
            <p:spPr>
              <a:xfrm>
                <a:off x="19039200" y="420132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3FE2851-FA80-124E-AF23-1A7246EEAF57}"/>
                  </a:ext>
                </a:extLst>
              </p:cNvPr>
              <p:cNvCxnSpPr>
                <a:cxnSpLocks/>
                <a:stCxn id="34" idx="6"/>
                <a:endCxn id="24" idx="2"/>
              </p:cNvCxnSpPr>
              <p:nvPr/>
            </p:nvCxnSpPr>
            <p:spPr>
              <a:xfrm>
                <a:off x="19039200" y="569234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97C58CF-0A75-4045-B933-4CE1F2089F38}"/>
                  </a:ext>
                </a:extLst>
              </p:cNvPr>
              <p:cNvCxnSpPr>
                <a:cxnSpLocks/>
                <a:stCxn id="33" idx="6"/>
                <a:endCxn id="23" idx="2"/>
              </p:cNvCxnSpPr>
              <p:nvPr/>
            </p:nvCxnSpPr>
            <p:spPr>
              <a:xfrm>
                <a:off x="19039200" y="494683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97976F6-B389-DD46-B153-F69AAE13E7EC}"/>
                  </a:ext>
                </a:extLst>
              </p:cNvPr>
              <p:cNvCxnSpPr>
                <a:cxnSpLocks/>
                <a:stCxn id="35" idx="6"/>
                <a:endCxn id="25" idx="2"/>
              </p:cNvCxnSpPr>
              <p:nvPr/>
            </p:nvCxnSpPr>
            <p:spPr>
              <a:xfrm>
                <a:off x="19039200" y="643785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C1086FE-A82D-2944-8322-2320F9812C3C}"/>
                  </a:ext>
                </a:extLst>
              </p:cNvPr>
              <p:cNvCxnSpPr>
                <a:cxnSpLocks/>
                <a:stCxn id="23" idx="6"/>
                <a:endCxn id="12" idx="2"/>
              </p:cNvCxnSpPr>
              <p:nvPr/>
            </p:nvCxnSpPr>
            <p:spPr>
              <a:xfrm flipV="1">
                <a:off x="20553064" y="494249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7102D93-336A-F640-ACD6-6A42593BD310}"/>
                  </a:ext>
                </a:extLst>
              </p:cNvPr>
              <p:cNvCxnSpPr>
                <a:cxnSpLocks/>
                <a:stCxn id="24" idx="6"/>
                <a:endCxn id="13" idx="2"/>
              </p:cNvCxnSpPr>
              <p:nvPr/>
            </p:nvCxnSpPr>
            <p:spPr>
              <a:xfrm flipV="1">
                <a:off x="20553064" y="568800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3262709-37B4-9A43-B065-BCAE86EE3645}"/>
                  </a:ext>
                </a:extLst>
              </p:cNvPr>
              <p:cNvCxnSpPr>
                <a:cxnSpLocks/>
                <a:stCxn id="25" idx="6"/>
                <a:endCxn id="14" idx="2"/>
              </p:cNvCxnSpPr>
              <p:nvPr/>
            </p:nvCxnSpPr>
            <p:spPr>
              <a:xfrm flipV="1">
                <a:off x="20553064" y="643351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463D1B3-939A-A54A-A83B-C2ED4EAA6665}"/>
                  </a:ext>
                </a:extLst>
              </p:cNvPr>
              <p:cNvCxnSpPr>
                <a:cxnSpLocks/>
                <a:stCxn id="36" idx="6"/>
                <a:endCxn id="26" idx="2"/>
              </p:cNvCxnSpPr>
              <p:nvPr/>
            </p:nvCxnSpPr>
            <p:spPr>
              <a:xfrm>
                <a:off x="19039200" y="718336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86566-8D8A-7244-BEE0-E5E3B6FA2CB5}"/>
                  </a:ext>
                </a:extLst>
              </p:cNvPr>
              <p:cNvCxnSpPr>
                <a:cxnSpLocks/>
                <a:stCxn id="26" idx="6"/>
                <a:endCxn id="15" idx="2"/>
              </p:cNvCxnSpPr>
              <p:nvPr/>
            </p:nvCxnSpPr>
            <p:spPr>
              <a:xfrm flipV="1">
                <a:off x="20553064" y="717902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83EC8CE-88B8-2A4C-99E1-32DA49F80317}"/>
                  </a:ext>
                </a:extLst>
              </p:cNvPr>
              <p:cNvCxnSpPr>
                <a:cxnSpLocks/>
                <a:stCxn id="22" idx="6"/>
                <a:endCxn id="11" idx="2"/>
              </p:cNvCxnSpPr>
              <p:nvPr/>
            </p:nvCxnSpPr>
            <p:spPr>
              <a:xfrm flipV="1">
                <a:off x="20553064" y="419698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C37DFF4-B60A-6A41-A99E-630DC67A7F7D}"/>
                  </a:ext>
                </a:extLst>
              </p:cNvPr>
              <p:cNvCxnSpPr>
                <a:cxnSpLocks/>
                <a:stCxn id="27" idx="6"/>
                <a:endCxn id="16" idx="2"/>
              </p:cNvCxnSpPr>
              <p:nvPr/>
            </p:nvCxnSpPr>
            <p:spPr>
              <a:xfrm flipV="1">
                <a:off x="20553064" y="792453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74587F0-4CA6-004A-BAAC-C1E5153F9B03}"/>
                  </a:ext>
                </a:extLst>
              </p:cNvPr>
              <p:cNvCxnSpPr>
                <a:cxnSpLocks/>
                <a:stCxn id="37" idx="6"/>
                <a:endCxn id="27" idx="2"/>
              </p:cNvCxnSpPr>
              <p:nvPr/>
            </p:nvCxnSpPr>
            <p:spPr>
              <a:xfrm>
                <a:off x="19039200" y="792887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CD62C7D-0432-FC41-B353-D1C21141D3ED}"/>
                  </a:ext>
                </a:extLst>
              </p:cNvPr>
              <p:cNvCxnSpPr>
                <a:cxnSpLocks/>
                <a:stCxn id="28" idx="6"/>
                <a:endCxn id="17" idx="2"/>
              </p:cNvCxnSpPr>
              <p:nvPr/>
            </p:nvCxnSpPr>
            <p:spPr>
              <a:xfrm flipV="1">
                <a:off x="20553064" y="867004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8FDB483-B843-DE49-BF81-801FC319CA8E}"/>
                  </a:ext>
                </a:extLst>
              </p:cNvPr>
              <p:cNvCxnSpPr>
                <a:cxnSpLocks/>
                <a:stCxn id="38" idx="6"/>
                <a:endCxn id="28" idx="2"/>
              </p:cNvCxnSpPr>
              <p:nvPr/>
            </p:nvCxnSpPr>
            <p:spPr>
              <a:xfrm>
                <a:off x="19039200" y="867438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38BC591-8589-3D45-A750-C4E73E4EE08D}"/>
                  </a:ext>
                </a:extLst>
              </p:cNvPr>
              <p:cNvCxnSpPr>
                <a:cxnSpLocks/>
                <a:stCxn id="39" idx="6"/>
                <a:endCxn id="29" idx="2"/>
              </p:cNvCxnSpPr>
              <p:nvPr/>
            </p:nvCxnSpPr>
            <p:spPr>
              <a:xfrm>
                <a:off x="19039200" y="941989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8C5DC40-AB89-5142-9053-A01C5541F4EF}"/>
                  </a:ext>
                </a:extLst>
              </p:cNvPr>
              <p:cNvCxnSpPr>
                <a:cxnSpLocks/>
                <a:stCxn id="40" idx="6"/>
                <a:endCxn id="30" idx="2"/>
              </p:cNvCxnSpPr>
              <p:nvPr/>
            </p:nvCxnSpPr>
            <p:spPr>
              <a:xfrm>
                <a:off x="19039200" y="10165403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D8D1906-7ACD-8F40-8822-391E2C294376}"/>
                  </a:ext>
                </a:extLst>
              </p:cNvPr>
              <p:cNvCxnSpPr>
                <a:cxnSpLocks/>
                <a:stCxn id="29" idx="6"/>
                <a:endCxn id="18" idx="2"/>
              </p:cNvCxnSpPr>
              <p:nvPr/>
            </p:nvCxnSpPr>
            <p:spPr>
              <a:xfrm flipV="1">
                <a:off x="20553064" y="941555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EB89B91-9FCB-BF45-96DA-0814DDBB3323}"/>
                  </a:ext>
                </a:extLst>
              </p:cNvPr>
              <p:cNvCxnSpPr>
                <a:cxnSpLocks/>
                <a:stCxn id="30" idx="6"/>
                <a:endCxn id="19" idx="2"/>
              </p:cNvCxnSpPr>
              <p:nvPr/>
            </p:nvCxnSpPr>
            <p:spPr>
              <a:xfrm flipV="1">
                <a:off x="20553064" y="10161072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EE7922A-EE5B-EB44-95B4-23C9FF78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1234" y="6110375"/>
              <a:ext cx="1213848" cy="1489226"/>
            </a:xfrm>
            <a:prstGeom prst="rect">
              <a:avLst/>
            </a:prstGeom>
          </p:spPr>
        </p:pic>
        <p:sp>
          <p:nvSpPr>
            <p:cNvPr id="75" name="Right Brace 74">
              <a:extLst>
                <a:ext uri="{FF2B5EF4-FFF2-40B4-BE49-F238E27FC236}">
                  <a16:creationId xmlns:a16="http://schemas.microsoft.com/office/drawing/2014/main" id="{5C40B9E7-A427-CD4A-BF2A-76D6A0A3349A}"/>
                </a:ext>
              </a:extLst>
            </p:cNvPr>
            <p:cNvSpPr/>
            <p:nvPr/>
          </p:nvSpPr>
          <p:spPr>
            <a:xfrm>
              <a:off x="22246175" y="4217065"/>
              <a:ext cx="738074" cy="5770159"/>
            </a:xfrm>
            <a:prstGeom prst="rightBrace">
              <a:avLst>
                <a:gd name="adj1" fmla="val 27028"/>
                <a:gd name="adj2" fmla="val 51375"/>
              </a:avLst>
            </a:prstGeom>
            <a:ln w="79375">
              <a:solidFill>
                <a:srgbClr val="1CADE3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3C60F1-8A58-374C-9111-E430F4E6B005}"/>
                </a:ext>
              </a:extLst>
            </p:cNvPr>
            <p:cNvSpPr/>
            <p:nvPr/>
          </p:nvSpPr>
          <p:spPr>
            <a:xfrm>
              <a:off x="22710562" y="7745538"/>
              <a:ext cx="229519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Aggregated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Backup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467295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520508" y="3206596"/>
            <a:ext cx="7421443" cy="7156599"/>
          </a:xfrm>
          <a:prstGeom prst="roundRect">
            <a:avLst>
              <a:gd name="adj" fmla="val 4461"/>
            </a:avLst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solidFill>
              <a:schemeClr val="tx1">
                <a:lumMod val="65000"/>
                <a:lumOff val="35000"/>
                <a:alpha val="56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973860" y="3480406"/>
            <a:ext cx="10212" cy="7401269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81866" y="11409496"/>
            <a:ext cx="15478665" cy="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737589" y="11685257"/>
            <a:ext cx="11774262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 </a:t>
            </a:r>
            <a:r>
              <a:rPr lang="en-US" altLang="en-US" sz="3600" i="1" dirty="0">
                <a:solidFill>
                  <a:prstClr val="black"/>
                </a:solidFill>
              </a:rPr>
              <a:t>“Cold Start” Times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664967" y="4682094"/>
            <a:ext cx="5022539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Increased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Operations,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Platforms,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Service Frameworks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841815" y="3666187"/>
            <a:ext cx="15049998" cy="7920940"/>
          </a:xfrm>
          <a:prstGeom prst="swooshArrow">
            <a:avLst>
              <a:gd name="adj1" fmla="val 17945"/>
              <a:gd name="adj2" fmla="val 13135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237848" y="9629790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343187" y="9969873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587633" y="8305339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919707" y="8788292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1010918" y="6938719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365809" y="7566006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096836" y="5168986"/>
            <a:ext cx="6362143" cy="4625028"/>
            <a:chOff x="14140405" y="4393336"/>
            <a:chExt cx="6362143" cy="46250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255356" y="4969465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373173" y="4393336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158567" y="5505390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libraries.</a:t>
              </a:r>
              <a:endParaRPr lang="en-US" sz="3200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4140405" y="6160506"/>
              <a:ext cx="3232768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/>
                <a:t>include  function’s language and framework stack</a:t>
              </a:r>
              <a:endParaRPr lang="en-US" sz="32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090179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49394" y="12494056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chemeClr val="accent1">
                    <a:lumMod val="75000"/>
                  </a:schemeClr>
                </a:solidFill>
              </a:rPr>
              <a:t>Developers can readily connect with Event Sources to process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56813"/>
            <a:ext cx="8773391" cy="8732126"/>
            <a:chOff x="3089539" y="3426042"/>
            <a:chExt cx="7195396" cy="8732126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3996906" y="3426042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Event Sources Examples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14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471069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But also, supports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306410" y="3136207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4916987" y="4875919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85C3E4-E1F1-674B-BF6E-2C120AD4619B}"/>
              </a:ext>
            </a:extLst>
          </p:cNvPr>
          <p:cNvSpPr/>
          <p:nvPr/>
        </p:nvSpPr>
        <p:spPr bwMode="auto">
          <a:xfrm>
            <a:off x="4893541" y="82773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8F2A7-26E1-6B4F-9818-EF66F03BB147}"/>
              </a:ext>
            </a:extLst>
          </p:cNvPr>
          <p:cNvSpPr/>
          <p:nvPr/>
        </p:nvSpPr>
        <p:spPr bwMode="auto">
          <a:xfrm>
            <a:off x="7251603" y="91526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DA2D10-2202-634A-BBB2-A427B7CA75A1}"/>
              </a:ext>
            </a:extLst>
          </p:cNvPr>
          <p:cNvSpPr/>
          <p:nvPr/>
        </p:nvSpPr>
        <p:spPr bwMode="auto">
          <a:xfrm>
            <a:off x="7230188" y="737747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8429C64-24EA-4945-B4E7-7EE131AC55D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5508" y="7974829"/>
            <a:ext cx="1474680" cy="553174"/>
          </a:xfrm>
          <a:prstGeom prst="bentConnector3">
            <a:avLst>
              <a:gd name="adj1" fmla="val 50000"/>
            </a:avLst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8E9288C-BFE3-504A-9B2E-1A2EDA21D5CF}"/>
              </a:ext>
            </a:extLst>
          </p:cNvPr>
          <p:cNvCxnSpPr>
            <a:cxnSpLocks/>
            <a:stCxn id="20" idx="5"/>
            <a:endCxn id="21" idx="2"/>
          </p:cNvCxnSpPr>
          <p:nvPr/>
        </p:nvCxnSpPr>
        <p:spPr>
          <a:xfrm rot="16200000" flipH="1">
            <a:off x="6353231" y="8851605"/>
            <a:ext cx="452910" cy="1343833"/>
          </a:xfrm>
          <a:prstGeom prst="bentConnector2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4CB3D-FA5E-F944-8FA0-80D1F84B693A}"/>
              </a:ext>
            </a:extLst>
          </p:cNvPr>
          <p:cNvSpPr/>
          <p:nvPr/>
        </p:nvSpPr>
        <p:spPr>
          <a:xfrm>
            <a:off x="5111154" y="9454162"/>
            <a:ext cx="636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877853-E908-0545-8026-F556886D75D4}"/>
              </a:ext>
            </a:extLst>
          </p:cNvPr>
          <p:cNvSpPr/>
          <p:nvPr/>
        </p:nvSpPr>
        <p:spPr>
          <a:xfrm>
            <a:off x="6175384" y="742339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0B23AE-0B2B-2643-B9BF-B026E9E43DD3}"/>
              </a:ext>
            </a:extLst>
          </p:cNvPr>
          <p:cNvSpPr/>
          <p:nvPr/>
        </p:nvSpPr>
        <p:spPr>
          <a:xfrm>
            <a:off x="6111606" y="9162344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418431" y="7974829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086562" y="832069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086562" y="665644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418431" y="7253797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280282" y="5473270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274805" y="8918049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439846" y="9749977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274805" y="7253797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6741046" y="3755961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139779" y="7717589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  <a:endParaRPr lang="en-US" sz="36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5529591" y="5932766"/>
            <a:ext cx="24416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126326" y="3179768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1637153" y="6982849"/>
            <a:ext cx="5471408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4983176" y="3261853"/>
            <a:ext cx="6674106" cy="8228912"/>
            <a:chOff x="15001631" y="2987384"/>
            <a:chExt cx="6674106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001631" y="6463826"/>
              <a:ext cx="3099758" cy="114779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001631" y="8442456"/>
              <a:ext cx="3078803" cy="82038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321293" y="7371358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Externalized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3CF53058-AE8E-AD48-835B-BFDD2713E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6955370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CD37F08-8F23-704D-8EFA-B9C31A2FA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946" y="4503377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19D219B-2D45-3547-B03F-FEBFE12FA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00" y="8716925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B7F3378A-D931-384C-8009-A598C981B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499" y="7900286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971B33C-B2F1-524F-AA37-8CC6804D7FED}"/>
              </a:ext>
            </a:extLst>
          </p:cNvPr>
          <p:cNvGrpSpPr/>
          <p:nvPr/>
        </p:nvGrpSpPr>
        <p:grpSpPr>
          <a:xfrm>
            <a:off x="10649410" y="6162578"/>
            <a:ext cx="879485" cy="912190"/>
            <a:chOff x="4856088" y="3855961"/>
            <a:chExt cx="879485" cy="912190"/>
          </a:xfrm>
        </p:grpSpPr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524E688E-4BDA-9744-AA55-F41695B472E8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B4F2C27-AA92-004C-BE37-0260A93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312FB36-8102-E34E-B334-3F1534527094}"/>
              </a:ext>
            </a:extLst>
          </p:cNvPr>
          <p:cNvGrpSpPr/>
          <p:nvPr/>
        </p:nvGrpSpPr>
        <p:grpSpPr>
          <a:xfrm>
            <a:off x="5246251" y="7715785"/>
            <a:ext cx="879485" cy="912190"/>
            <a:chOff x="4856088" y="3855961"/>
            <a:chExt cx="879485" cy="912190"/>
          </a:xfrm>
        </p:grpSpPr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03CC8E91-9C13-B046-8D39-C28477EF5CB5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FCADB97-DD0F-594B-A497-8CD192EC0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78B047EF-4779-C447-AA24-DF6492BB9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01" y="4552752"/>
            <a:ext cx="646331" cy="64633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CFBB6824-468B-1F40-88A9-3509098F40F8}"/>
              </a:ext>
            </a:extLst>
          </p:cNvPr>
          <p:cNvGrpSpPr/>
          <p:nvPr/>
        </p:nvGrpSpPr>
        <p:grpSpPr>
          <a:xfrm>
            <a:off x="5404022" y="4363138"/>
            <a:ext cx="879485" cy="912190"/>
            <a:chOff x="4856088" y="3855961"/>
            <a:chExt cx="879485" cy="912190"/>
          </a:xfrm>
        </p:grpSpPr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76DA2248-C9EC-CB47-8DEE-363B96D38CAE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BCDCC28-CAF8-5B4F-84A9-CB9807F8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19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Brief History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E4A3F74-29FE-E643-B0AC-4D703F3E1D8F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IBM Research, beta-ready May 2016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Incubator </a:t>
            </a:r>
            <a:r>
              <a:rPr lang="en-US" sz="4800" i="1" dirty="0"/>
              <a:t>(accepted) – Nov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IBM, Adobe, Red Hat sponsored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 Cloud Functions Beta - Dec.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4 runtimes (Node, Python, Swift, Java)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Graduation </a:t>
            </a:r>
            <a:r>
              <a:rPr lang="en-US" sz="4800" i="1" dirty="0"/>
              <a:t>- July 2019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5E6783-9A75-7E4E-A057-5654B96D5FFA}"/>
              </a:ext>
            </a:extLst>
          </p:cNvPr>
          <p:cNvGrpSpPr/>
          <p:nvPr/>
        </p:nvGrpSpPr>
        <p:grpSpPr>
          <a:xfrm>
            <a:off x="13262593" y="5841881"/>
            <a:ext cx="9953007" cy="4572000"/>
            <a:chOff x="9952200" y="7980066"/>
            <a:chExt cx="9953007" cy="457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B7E9BF6-A3A4-1A45-B302-A57C01C0C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7207" y="7980066"/>
              <a:ext cx="8128000" cy="4572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2572A85-DB29-044C-A23C-60E7BA7B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2200" y="8902606"/>
              <a:ext cx="3650014" cy="307135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275155-9FAA-E24C-B72A-5807053582EF}"/>
                </a:ext>
              </a:extLst>
            </p:cNvPr>
            <p:cNvSpPr txBox="1"/>
            <p:nvPr/>
          </p:nvSpPr>
          <p:spPr>
            <a:xfrm>
              <a:off x="12192000" y="8099264"/>
              <a:ext cx="73653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Mars 2020 Perseverance Rover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306EA82-DD91-2F47-99FD-804585F45F25}"/>
              </a:ext>
            </a:extLst>
          </p:cNvPr>
          <p:cNvSpPr/>
          <p:nvPr/>
        </p:nvSpPr>
        <p:spPr>
          <a:xfrm>
            <a:off x="2126433" y="11068718"/>
            <a:ext cx="212395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i="1" dirty="0">
                <a:solidFill>
                  <a:schemeClr val="bg1"/>
                </a:solidFill>
              </a:rPr>
              <a:t>Selected to process NASA Mars 2020 “Perseverance” Rover PIXL data Feb. 2020</a:t>
            </a:r>
          </a:p>
          <a:p>
            <a:pPr marL="230712" lvl="1" algn="r"/>
            <a:r>
              <a:rPr lang="en-US" sz="4000" i="1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https://mars.nasa.gov/mars2020/spacecraft/instruments/pixl/</a:t>
            </a:r>
            <a:endParaRPr lang="en-US" sz="40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1BF6D4-A10F-1346-BC44-E08CBCEAA853}"/>
              </a:ext>
            </a:extLst>
          </p:cNvPr>
          <p:cNvSpPr/>
          <p:nvPr/>
        </p:nvSpPr>
        <p:spPr>
          <a:xfrm>
            <a:off x="15383485" y="5131626"/>
            <a:ext cx="7536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Selected Platform for Maras Rover PIXL data</a:t>
            </a:r>
          </a:p>
        </p:txBody>
      </p:sp>
    </p:spTree>
    <p:extLst>
      <p:ext uri="{BB962C8B-B14F-4D97-AF65-F5344CB8AC3E}">
        <p14:creationId xmlns:p14="http://schemas.microsoft.com/office/powerpoint/2010/main" val="2844371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A79D-8E38-C64F-9C52-26655771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190318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5687833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1157806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1599441" y="8087871"/>
            <a:ext cx="6486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target language runtime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Optionally, create archive with Function and any additional libraries it needs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to FaaS Serverless platform with runtime identifier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2593262" y="3566640"/>
            <a:ext cx="1512809" cy="1521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14AF1E-E475-4341-BFCD-F9F87593DC1C}"/>
              </a:ext>
            </a:extLst>
          </p:cNvPr>
          <p:cNvGrpSpPr/>
          <p:nvPr/>
        </p:nvGrpSpPr>
        <p:grpSpPr>
          <a:xfrm>
            <a:off x="11986357" y="3962985"/>
            <a:ext cx="3123158" cy="3123158"/>
            <a:chOff x="14201740" y="2122674"/>
            <a:chExt cx="4289643" cy="4289643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F0725528-EAE1-364C-9E8A-52379D4A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1740" y="2122674"/>
              <a:ext cx="4289643" cy="4289643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15280318" y="4052022"/>
              <a:ext cx="2132483" cy="1097765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Additional</a:t>
              </a:r>
            </a:p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Libraries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5755988" y="2523007"/>
              <a:ext cx="1181144" cy="11875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C6012A-302A-814C-A227-52147EBA6EF6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16346559" y="3710570"/>
              <a:ext cx="1" cy="34145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5960449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39294-E062-5545-92B0-BA2A822062A2}"/>
              </a:ext>
            </a:extLst>
          </p:cNvPr>
          <p:cNvGrpSpPr/>
          <p:nvPr/>
        </p:nvGrpSpPr>
        <p:grpSpPr>
          <a:xfrm>
            <a:off x="6425053" y="3566640"/>
            <a:ext cx="4673356" cy="3746704"/>
            <a:chOff x="7352741" y="5304699"/>
            <a:chExt cx="4673356" cy="374670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B4C8190-F4FA-8248-9AB5-D19F3EAB128E}"/>
                </a:ext>
              </a:extLst>
            </p:cNvPr>
            <p:cNvSpPr/>
            <p:nvPr/>
          </p:nvSpPr>
          <p:spPr>
            <a:xfrm>
              <a:off x="7352741" y="5304699"/>
              <a:ext cx="4673356" cy="3746704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t" anchorCtr="0"/>
            <a:lstStyle/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Language Runtimes</a:t>
              </a:r>
            </a:p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Supported by FaaS Platform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79FF4C-CDA0-1545-80E1-059DBCF90461}"/>
                </a:ext>
              </a:extLst>
            </p:cNvPr>
            <p:cNvGrpSpPr/>
            <p:nvPr/>
          </p:nvGrpSpPr>
          <p:grpSpPr>
            <a:xfrm>
              <a:off x="7561577" y="6276375"/>
              <a:ext cx="1265090" cy="1153519"/>
              <a:chOff x="7561577" y="6276375"/>
              <a:chExt cx="1265090" cy="1153519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BD1965A-2A1F-C044-935D-62F4C3B72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0589" y="6276375"/>
                <a:ext cx="787067" cy="8240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11C77A-56CC-4846-9FA6-3229A87B34A6}"/>
                  </a:ext>
                </a:extLst>
              </p:cNvPr>
              <p:cNvSpPr/>
              <p:nvPr/>
            </p:nvSpPr>
            <p:spPr>
              <a:xfrm>
                <a:off x="7561577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10</a:t>
                </a:r>
                <a:endParaRPr lang="en-US" sz="20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C8B5EE-41D4-5340-9BA0-06FE2668565A}"/>
                </a:ext>
              </a:extLst>
            </p:cNvPr>
            <p:cNvGrpSpPr/>
            <p:nvPr/>
          </p:nvGrpSpPr>
          <p:grpSpPr>
            <a:xfrm>
              <a:off x="9102863" y="6272252"/>
              <a:ext cx="1265090" cy="1157642"/>
              <a:chOff x="9102863" y="6272252"/>
              <a:chExt cx="1265090" cy="1157642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33B5D41-19BA-164C-ACE6-95B8D4FD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1875" y="6272252"/>
                <a:ext cx="787067" cy="824043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AD38225-BE9A-7A41-B952-29A84B1BBB21}"/>
                  </a:ext>
                </a:extLst>
              </p:cNvPr>
              <p:cNvSpPr/>
              <p:nvPr/>
            </p:nvSpPr>
            <p:spPr>
              <a:xfrm>
                <a:off x="9102863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12</a:t>
                </a:r>
                <a:endParaRPr lang="en-US" sz="20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8D1808-5019-D44E-AB38-8F77647B7749}"/>
                </a:ext>
              </a:extLst>
            </p:cNvPr>
            <p:cNvGrpSpPr/>
            <p:nvPr/>
          </p:nvGrpSpPr>
          <p:grpSpPr>
            <a:xfrm>
              <a:off x="10817602" y="6272252"/>
              <a:ext cx="938077" cy="1157642"/>
              <a:chOff x="10817602" y="6272252"/>
              <a:chExt cx="938077" cy="115764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4FC52DE-BCA9-CC4B-A819-AAC3AB9EB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4620" y="6272252"/>
                <a:ext cx="824043" cy="824043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9129F88-1EAE-6F42-8EF7-701AA135CA41}"/>
                  </a:ext>
                </a:extLst>
              </p:cNvPr>
              <p:cNvSpPr/>
              <p:nvPr/>
            </p:nvSpPr>
            <p:spPr>
              <a:xfrm>
                <a:off x="10817602" y="7029784"/>
                <a:ext cx="9380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11</a:t>
                </a:r>
                <a:endParaRPr lang="en-US" sz="20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2B7EDDF-099C-3542-B0B6-F049B2417792}"/>
                </a:ext>
              </a:extLst>
            </p:cNvPr>
            <p:cNvGrpSpPr/>
            <p:nvPr/>
          </p:nvGrpSpPr>
          <p:grpSpPr>
            <a:xfrm>
              <a:off x="7502975" y="7725293"/>
              <a:ext cx="1307922" cy="1102674"/>
              <a:chOff x="7502975" y="7725293"/>
              <a:chExt cx="1307922" cy="110267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316830E-21D8-4C46-AE42-F1D12241F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99E695B-B986-F149-A669-A9ECC823A181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2.7</a:t>
                </a:r>
                <a:endParaRPr lang="en-US" sz="2000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7D1B46F-C63A-E74F-BD4A-8365A5FC7A91}"/>
                </a:ext>
              </a:extLst>
            </p:cNvPr>
            <p:cNvGrpSpPr/>
            <p:nvPr/>
          </p:nvGrpSpPr>
          <p:grpSpPr>
            <a:xfrm>
              <a:off x="9102863" y="7725293"/>
              <a:ext cx="1307922" cy="1102674"/>
              <a:chOff x="7502975" y="7725293"/>
              <a:chExt cx="1307922" cy="110267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ADDBAE8-F27E-2044-99BC-51D1D3E00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53D58D-262D-FA42-A032-5C15B3B131F3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3.7</a:t>
                </a:r>
                <a:endParaRPr lang="en-US" sz="2000" dirty="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9159A62-E93A-DE48-A30B-D2758FE19380}"/>
                </a:ext>
              </a:extLst>
            </p:cNvPr>
            <p:cNvSpPr/>
            <p:nvPr/>
          </p:nvSpPr>
          <p:spPr>
            <a:xfrm>
              <a:off x="10686360" y="7899670"/>
              <a:ext cx="11405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Others …</a:t>
              </a:r>
              <a:endParaRPr lang="en-US" sz="2000" i="1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2573290" y="277976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6382734" y="2779769"/>
            <a:ext cx="3406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target Runtime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2322424" y="2779769"/>
            <a:ext cx="42631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Create archive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6634762" y="2719332"/>
            <a:ext cx="37853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to FaaS platform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with runtime identifier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EFFDD9-4D5B-204F-8229-E4A0CB4410A5}"/>
              </a:ext>
            </a:extLst>
          </p:cNvPr>
          <p:cNvGrpSpPr/>
          <p:nvPr/>
        </p:nvGrpSpPr>
        <p:grpSpPr>
          <a:xfrm>
            <a:off x="16223009" y="3904239"/>
            <a:ext cx="4197085" cy="2640136"/>
            <a:chOff x="18970762" y="3664998"/>
            <a:chExt cx="4197085" cy="264013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D348E14-493C-8C41-9331-B7C3036AF411}"/>
                </a:ext>
              </a:extLst>
            </p:cNvPr>
            <p:cNvGrpSpPr/>
            <p:nvPr/>
          </p:nvGrpSpPr>
          <p:grpSpPr>
            <a:xfrm>
              <a:off x="18970762" y="5067478"/>
              <a:ext cx="1237655" cy="1237656"/>
              <a:chOff x="13314588" y="3710572"/>
              <a:chExt cx="2701746" cy="2701745"/>
            </a:xfrm>
          </p:grpSpPr>
          <p:pic>
            <p:nvPicPr>
              <p:cNvPr id="104" name="Picture 10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997D457-9439-4347-9596-8A9F05DCE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4588" y="3710572"/>
                <a:ext cx="2701746" cy="2701745"/>
              </a:xfrm>
              <a:prstGeom prst="rect">
                <a:avLst/>
              </a:prstGeom>
            </p:spPr>
          </p:pic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447AB76-711B-3D42-A929-56E3F85E7927}"/>
                  </a:ext>
                </a:extLst>
              </p:cNvPr>
              <p:cNvSpPr/>
              <p:nvPr/>
            </p:nvSpPr>
            <p:spPr bwMode="auto">
              <a:xfrm>
                <a:off x="14074885" y="4318199"/>
                <a:ext cx="1181145" cy="11875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1466628" y="4603914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F64D0FF-CB2D-8648-98B6-6CD4AD3283D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V="1">
              <a:off x="20034272" y="4985065"/>
              <a:ext cx="2371272" cy="678791"/>
            </a:xfrm>
            <a:prstGeom prst="bentConnector3">
              <a:avLst>
                <a:gd name="adj1" fmla="val 53402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7D4B462-A855-874A-B5D0-FBCA96ED21D8}"/>
                </a:ext>
              </a:extLst>
            </p:cNvPr>
            <p:cNvSpPr/>
            <p:nvPr/>
          </p:nvSpPr>
          <p:spPr bwMode="auto">
            <a:xfrm>
              <a:off x="19319054" y="3840980"/>
              <a:ext cx="541076" cy="5440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stCxn id="122" idx="6"/>
              <a:endCxn id="113" idx="0"/>
            </p:cNvCxnSpPr>
            <p:nvPr/>
          </p:nvCxnSpPr>
          <p:spPr>
            <a:xfrm>
              <a:off x="19860130" y="4112989"/>
              <a:ext cx="2545414" cy="872076"/>
            </a:xfrm>
            <a:prstGeom prst="bentConnector3">
              <a:avLst>
                <a:gd name="adj1" fmla="val 56868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587501" y="4769935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49C27D-2D97-8A40-BBD2-8BE695DFD1E9}"/>
              </a:ext>
            </a:extLst>
          </p:cNvPr>
          <p:cNvGrpSpPr/>
          <p:nvPr/>
        </p:nvGrpSpPr>
        <p:grpSpPr>
          <a:xfrm>
            <a:off x="17546519" y="4757237"/>
            <a:ext cx="835485" cy="788218"/>
            <a:chOff x="19245973" y="9157446"/>
            <a:chExt cx="835485" cy="788218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715C9FC-F273-054F-ABFB-B0EF184AD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9461" y="9157446"/>
              <a:ext cx="544988" cy="570591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773371-AE45-6249-94C7-5E730B316B42}"/>
                </a:ext>
              </a:extLst>
            </p:cNvPr>
            <p:cNvSpPr/>
            <p:nvPr/>
          </p:nvSpPr>
          <p:spPr>
            <a:xfrm>
              <a:off x="19245973" y="9668665"/>
              <a:ext cx="8354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NodeJS 10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606481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F7B4-3BD2-9841-90DD-67781017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93798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4341633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957146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475670" y="7640798"/>
            <a:ext cx="828248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your function and host it using a language-specific service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a base image from a repository with the language runtime version you desire.  If able, select one that may have your service framework already installed.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Build your function, any supporting libraries needed and service framework if not already included.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Export your function as a service endpoint from your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resultant image to CaaS Serverless platform. This could be a direct submission or indirect from a supported image repository.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1722501" y="3239494"/>
            <a:ext cx="1213201" cy="12197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3953849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1608090" y="221443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5036534" y="2214439"/>
            <a:ext cx="3966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base Docker image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0315824" y="2214439"/>
            <a:ext cx="35311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Build Function,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Supporting Libraries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&amp; Framework </a:t>
            </a:r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Into image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4628162" y="2214439"/>
            <a:ext cx="34219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Configure Service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Endpoint for Function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(route, port)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EB3ACD6-92B7-DB4D-BA7C-9CE3F4990CEE}"/>
              </a:ext>
            </a:extLst>
          </p:cNvPr>
          <p:cNvCxnSpPr>
            <a:cxnSpLocks/>
            <a:stCxn id="51" idx="1"/>
          </p:cNvCxnSpPr>
          <p:nvPr/>
        </p:nvCxnSpPr>
        <p:spPr>
          <a:xfrm rot="5400000" flipH="1" flipV="1">
            <a:off x="5952963" y="3950231"/>
            <a:ext cx="740787" cy="1229038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B2F76B-9D8F-454C-B118-FC0243CB7587}"/>
              </a:ext>
            </a:extLst>
          </p:cNvPr>
          <p:cNvGrpSpPr/>
          <p:nvPr/>
        </p:nvGrpSpPr>
        <p:grpSpPr>
          <a:xfrm>
            <a:off x="4499338" y="4935143"/>
            <a:ext cx="2574315" cy="2382999"/>
            <a:chOff x="5191282" y="4685079"/>
            <a:chExt cx="2340286" cy="238299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BD9B5C3-E7AA-8E44-91FF-D910A9A4EEB9}"/>
                </a:ext>
              </a:extLst>
            </p:cNvPr>
            <p:cNvGrpSpPr/>
            <p:nvPr/>
          </p:nvGrpSpPr>
          <p:grpSpPr>
            <a:xfrm>
              <a:off x="5624480" y="4685079"/>
              <a:ext cx="1332692" cy="1485967"/>
              <a:chOff x="7167425" y="4845691"/>
              <a:chExt cx="971227" cy="1082929"/>
            </a:xfrm>
          </p:grpSpPr>
          <p:sp>
            <p:nvSpPr>
              <p:cNvPr id="51" name="Can 50">
                <a:extLst>
                  <a:ext uri="{FF2B5EF4-FFF2-40B4-BE49-F238E27FC236}">
                    <a16:creationId xmlns:a16="http://schemas.microsoft.com/office/drawing/2014/main" id="{C3B469B7-99C3-A348-A85F-DA5A37C49FD4}"/>
                  </a:ext>
                </a:extLst>
              </p:cNvPr>
              <p:cNvSpPr/>
              <p:nvPr/>
            </p:nvSpPr>
            <p:spPr>
              <a:xfrm>
                <a:off x="7167425" y="4845691"/>
                <a:ext cx="971227" cy="1082929"/>
              </a:xfrm>
              <a:prstGeom prst="can">
                <a:avLst>
                  <a:gd name="adj" fmla="val 16802"/>
                </a:avLst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18288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0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ea typeface="ＭＳ 明朝" charset="-128"/>
                  <a:cs typeface="Times New Roman" charset="0"/>
                </a:endParaRPr>
              </a:p>
            </p:txBody>
          </p:sp>
          <p:pic>
            <p:nvPicPr>
              <p:cNvPr id="53" name="Picture 2" descr="Image result for docker hub logo">
                <a:extLst>
                  <a:ext uri="{FF2B5EF4-FFF2-40B4-BE49-F238E27FC236}">
                    <a16:creationId xmlns:a16="http://schemas.microsoft.com/office/drawing/2014/main" id="{C2479766-3982-2447-B0ED-85CC8B806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6038" y="5069964"/>
                <a:ext cx="847660" cy="849671"/>
              </a:xfrm>
              <a:prstGeom prst="rect">
                <a:avLst/>
              </a:prstGeom>
              <a:noFill/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543EC-D456-9547-AC50-3D0EB8C8A550}"/>
                </a:ext>
              </a:extLst>
            </p:cNvPr>
            <p:cNvSpPr/>
            <p:nvPr/>
          </p:nvSpPr>
          <p:spPr>
            <a:xfrm>
              <a:off x="5191282" y="6237081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Image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Repository</a:t>
              </a:r>
              <a:endParaRPr lang="en-US" sz="24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CF6503-3551-3F46-A41E-18176C1F17E7}"/>
              </a:ext>
            </a:extLst>
          </p:cNvPr>
          <p:cNvGrpSpPr/>
          <p:nvPr/>
        </p:nvGrpSpPr>
        <p:grpSpPr>
          <a:xfrm>
            <a:off x="6599886" y="3168033"/>
            <a:ext cx="2640135" cy="3471132"/>
            <a:chOff x="7846432" y="5208847"/>
            <a:chExt cx="2640135" cy="3471132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26D7496F-E81F-2F4A-A79F-D24BE128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432" y="5208847"/>
              <a:ext cx="2640135" cy="2640135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AB4A06-4BA1-534D-BAD5-3933DC56837D}"/>
                </a:ext>
              </a:extLst>
            </p:cNvPr>
            <p:cNvSpPr/>
            <p:nvPr/>
          </p:nvSpPr>
          <p:spPr>
            <a:xfrm>
              <a:off x="7996356" y="7848982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RHEL, NodeJS 10 “base” image</a:t>
              </a:r>
              <a:endParaRPr lang="en-US" sz="2400" b="1" i="1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208844E-9706-F847-8C4C-A076EDCA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476" y="6477088"/>
              <a:ext cx="647503" cy="731139"/>
            </a:xfrm>
            <a:prstGeom prst="rect">
              <a:avLst/>
            </a:prstGeom>
          </p:spPr>
        </p:pic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AF2414-321A-0845-8D7F-F54C4B66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3246" y="6477088"/>
              <a:ext cx="708834" cy="6159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C1A7B-445D-9443-BD68-9DC72AB7A7F6}"/>
              </a:ext>
            </a:extLst>
          </p:cNvPr>
          <p:cNvGrpSpPr/>
          <p:nvPr/>
        </p:nvGrpSpPr>
        <p:grpSpPr>
          <a:xfrm>
            <a:off x="9873070" y="4388782"/>
            <a:ext cx="3763230" cy="3763230"/>
            <a:chOff x="10660470" y="3194982"/>
            <a:chExt cx="3763230" cy="3763230"/>
          </a:xfrm>
        </p:grpSpPr>
        <p:pic>
          <p:nvPicPr>
            <p:cNvPr id="91" name="Picture 90" descr="A close up of a logo&#10;&#10;Description automatically generated">
              <a:extLst>
                <a:ext uri="{FF2B5EF4-FFF2-40B4-BE49-F238E27FC236}">
                  <a16:creationId xmlns:a16="http://schemas.microsoft.com/office/drawing/2014/main" id="{8C30F6FE-8D05-104D-92D7-0820DDCD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0470" y="3194982"/>
              <a:ext cx="3763230" cy="376323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1516060" y="3773486"/>
              <a:ext cx="859955" cy="8646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8378BE-1BB5-3E47-9205-365C359F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354" y="4941881"/>
              <a:ext cx="859955" cy="971033"/>
            </a:xfrm>
            <a:prstGeom prst="rect">
              <a:avLst/>
            </a:prstGeom>
          </p:spPr>
        </p:pic>
        <p:pic>
          <p:nvPicPr>
            <p:cNvPr id="100" name="Picture 9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3EE3C7-0DA8-6643-AE0C-6D4B43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5180" y="5076597"/>
              <a:ext cx="708834" cy="615989"/>
            </a:xfrm>
            <a:prstGeom prst="rect">
              <a:avLst/>
            </a:prstGeom>
          </p:spPr>
        </p:pic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FA6CF1E-4130-5646-9EC5-79B0591C064D}"/>
                </a:ext>
              </a:extLst>
            </p:cNvPr>
            <p:cNvCxnSpPr>
              <a:cxnSpLocks/>
              <a:stCxn id="71" idx="4"/>
              <a:endCxn id="95" idx="0"/>
            </p:cNvCxnSpPr>
            <p:nvPr/>
          </p:nvCxnSpPr>
          <p:spPr>
            <a:xfrm flipH="1">
              <a:off x="11936332" y="4638114"/>
              <a:ext cx="9706" cy="303767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84E8D727-D2AE-164A-9A28-4B74BE6B9960}"/>
                </a:ext>
              </a:extLst>
            </p:cNvPr>
            <p:cNvSpPr/>
            <p:nvPr/>
          </p:nvSpPr>
          <p:spPr>
            <a:xfrm>
              <a:off x="12711571" y="3903168"/>
              <a:ext cx="856052" cy="615989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37736EA-EE98-FB43-A712-D23FE6CB40A1}"/>
                </a:ext>
              </a:extLst>
            </p:cNvPr>
            <p:cNvCxnSpPr>
              <a:cxnSpLocks/>
              <a:stCxn id="71" idx="6"/>
              <a:endCxn id="105" idx="1"/>
            </p:cNvCxnSpPr>
            <p:nvPr/>
          </p:nvCxnSpPr>
          <p:spPr>
            <a:xfrm>
              <a:off x="12376015" y="4205800"/>
              <a:ext cx="335556" cy="5363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BEE301CF-E2B7-2F4F-9F8B-55AB762F70C1}"/>
              </a:ext>
            </a:extLst>
          </p:cNvPr>
          <p:cNvSpPr/>
          <p:nvPr/>
        </p:nvSpPr>
        <p:spPr bwMode="auto">
          <a:xfrm>
            <a:off x="18146947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C0AF92-50DC-3C43-8882-AF635A8FB40F}"/>
              </a:ext>
            </a:extLst>
          </p:cNvPr>
          <p:cNvSpPr/>
          <p:nvPr/>
        </p:nvSpPr>
        <p:spPr>
          <a:xfrm>
            <a:off x="18827596" y="2214439"/>
            <a:ext cx="26346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Image to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CaaS platform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60E521-2EF5-874E-BE33-79F047DF48B0}"/>
              </a:ext>
            </a:extLst>
          </p:cNvPr>
          <p:cNvGrpSpPr/>
          <p:nvPr/>
        </p:nvGrpSpPr>
        <p:grpSpPr>
          <a:xfrm>
            <a:off x="18610964" y="4194356"/>
            <a:ext cx="4277962" cy="2640135"/>
            <a:chOff x="18357329" y="2708757"/>
            <a:chExt cx="4277962" cy="2640135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0934072" y="3647673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20237394" y="3760539"/>
              <a:ext cx="1635594" cy="268285"/>
            </a:xfrm>
            <a:prstGeom prst="bentConnector3">
              <a:avLst>
                <a:gd name="adj1" fmla="val 28259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117725" y="3884339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2221B5F-A45C-7444-ABEF-3CFFE8B9CC07}"/>
                </a:ext>
              </a:extLst>
            </p:cNvPr>
            <p:cNvGrpSpPr/>
            <p:nvPr/>
          </p:nvGrpSpPr>
          <p:grpSpPr>
            <a:xfrm>
              <a:off x="18357329" y="2908291"/>
              <a:ext cx="2181854" cy="2181854"/>
              <a:chOff x="10660470" y="3194982"/>
              <a:chExt cx="3763230" cy="3763230"/>
            </a:xfrm>
          </p:grpSpPr>
          <p:pic>
            <p:nvPicPr>
              <p:cNvPr id="124" name="Picture 12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119230E-817D-A74A-94D0-1A4841E9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0470" y="3194982"/>
                <a:ext cx="3763230" cy="3763230"/>
              </a:xfrm>
              <a:prstGeom prst="rect">
                <a:avLst/>
              </a:prstGeom>
            </p:spPr>
          </p:pic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13F04B9-8550-4B46-ABC9-18581A359B0D}"/>
                  </a:ext>
                </a:extLst>
              </p:cNvPr>
              <p:cNvSpPr/>
              <p:nvPr/>
            </p:nvSpPr>
            <p:spPr bwMode="auto">
              <a:xfrm>
                <a:off x="11516060" y="3773486"/>
                <a:ext cx="859955" cy="864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C5FAA132-3059-BB48-AE5B-BDBA14018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6354" y="4941881"/>
                <a:ext cx="859955" cy="971033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1A53158-C244-9540-8A79-024E64BE7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85180" y="5076597"/>
                <a:ext cx="708834" cy="615989"/>
              </a:xfrm>
              <a:prstGeom prst="rect">
                <a:avLst/>
              </a:prstGeom>
            </p:spPr>
          </p:pic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15300A2D-697B-654D-BA67-526A01D610BE}"/>
                  </a:ext>
                </a:extLst>
              </p:cNvPr>
              <p:cNvCxnSpPr>
                <a:cxnSpLocks/>
                <a:stCxn id="125" idx="4"/>
                <a:endCxn id="126" idx="0"/>
              </p:cNvCxnSpPr>
              <p:nvPr/>
            </p:nvCxnSpPr>
            <p:spPr>
              <a:xfrm flipH="1">
                <a:off x="11936332" y="4638114"/>
                <a:ext cx="9706" cy="303767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CDB166D6-2C75-1546-84DC-D08D2381DD10}"/>
                  </a:ext>
                </a:extLst>
              </p:cNvPr>
              <p:cNvSpPr/>
              <p:nvPr/>
            </p:nvSpPr>
            <p:spPr>
              <a:xfrm>
                <a:off x="12711571" y="3903168"/>
                <a:ext cx="856052" cy="615989"/>
              </a:xfrm>
              <a:prstGeom prst="roundRect">
                <a:avLst>
                  <a:gd name="adj" fmla="val 7153"/>
                </a:avLst>
              </a:prstGeom>
              <a:solidFill>
                <a:srgbClr val="1BADE5"/>
              </a:solidFill>
              <a:ln w="22225">
                <a:solidFill>
                  <a:schemeClr val="bg2">
                    <a:lumMod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rtlCol="0" anchor="ctr" anchorCtr="0"/>
              <a:lstStyle/>
              <a:p>
                <a:pPr marL="22226" algn="ctr"/>
                <a:r>
                  <a:rPr lang="en-US" sz="1600" b="1" i="1" dirty="0">
                    <a:solidFill>
                      <a:schemeClr val="bg1"/>
                    </a:solidFill>
                    <a:effectLst>
                      <a:outerShdw blurRad="38100" dist="12700" dir="2700000" algn="tl" rotWithShape="0">
                        <a:prstClr val="black"/>
                      </a:outerShdw>
                    </a:effectLst>
                  </a:rPr>
                  <a:t>Libs.</a:t>
                </a: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6C3B806-1ED2-FA4D-91B5-BDD79651DE35}"/>
                  </a:ext>
                </a:extLst>
              </p:cNvPr>
              <p:cNvCxnSpPr>
                <a:cxnSpLocks/>
                <a:stCxn id="125" idx="6"/>
                <a:endCxn id="129" idx="1"/>
              </p:cNvCxnSpPr>
              <p:nvPr/>
            </p:nvCxnSpPr>
            <p:spPr>
              <a:xfrm>
                <a:off x="12376015" y="4205800"/>
                <a:ext cx="335556" cy="5363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86AFB8-09E7-6E49-887F-77CD87449BF4}"/>
              </a:ext>
            </a:extLst>
          </p:cNvPr>
          <p:cNvGrpSpPr/>
          <p:nvPr/>
        </p:nvGrpSpPr>
        <p:grpSpPr>
          <a:xfrm>
            <a:off x="14554294" y="4279182"/>
            <a:ext cx="3509779" cy="2640135"/>
            <a:chOff x="13792607" y="3076379"/>
            <a:chExt cx="3509779" cy="2640135"/>
          </a:xfrm>
        </p:grpSpPr>
        <p:pic>
          <p:nvPicPr>
            <p:cNvPr id="110" name="Picture 109" descr="A close up of a logo&#10;&#10;Description automatically generated">
              <a:extLst>
                <a:ext uri="{FF2B5EF4-FFF2-40B4-BE49-F238E27FC236}">
                  <a16:creationId xmlns:a16="http://schemas.microsoft.com/office/drawing/2014/main" id="{DB07FAC6-9232-BB47-B2D2-1982CCD2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4650" y="3181741"/>
              <a:ext cx="2477736" cy="2477736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3E9C860-1B04-6941-A8FE-98270C7507EF}"/>
                </a:ext>
              </a:extLst>
            </p:cNvPr>
            <p:cNvSpPr/>
            <p:nvPr/>
          </p:nvSpPr>
          <p:spPr bwMode="auto">
            <a:xfrm>
              <a:off x="15387976" y="3562632"/>
              <a:ext cx="566200" cy="5692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200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867C1D0-B848-7A4C-80DD-7B9BFA5AA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1586" y="4331911"/>
              <a:ext cx="566200" cy="639335"/>
            </a:xfrm>
            <a:prstGeom prst="rect">
              <a:avLst/>
            </a:prstGeom>
          </p:spPr>
        </p:pic>
        <p:pic>
          <p:nvPicPr>
            <p:cNvPr id="114" name="Picture 1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287FE36-3007-FB43-AF9E-F1D569D6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573" y="4420609"/>
              <a:ext cx="466701" cy="405571"/>
            </a:xfrm>
            <a:prstGeom prst="rect">
              <a:avLst/>
            </a:prstGeom>
          </p:spPr>
        </p:pic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EEDA9F5-ACA6-154A-8B5B-3809DAED1D78}"/>
                </a:ext>
              </a:extLst>
            </p:cNvPr>
            <p:cNvCxnSpPr>
              <a:cxnSpLocks/>
              <a:stCxn id="111" idx="4"/>
              <a:endCxn id="112" idx="0"/>
            </p:cNvCxnSpPr>
            <p:nvPr/>
          </p:nvCxnSpPr>
          <p:spPr>
            <a:xfrm flipH="1">
              <a:off x="15664686" y="4131909"/>
              <a:ext cx="6390" cy="20000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E2F8A02-9613-A148-8C7D-8CB9512A1FD6}"/>
                </a:ext>
              </a:extLst>
            </p:cNvPr>
            <p:cNvSpPr/>
            <p:nvPr/>
          </p:nvSpPr>
          <p:spPr>
            <a:xfrm>
              <a:off x="16175109" y="3648015"/>
              <a:ext cx="563630" cy="405571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9749061-9223-E646-A653-7119E3033F7B}"/>
                </a:ext>
              </a:extLst>
            </p:cNvPr>
            <p:cNvCxnSpPr>
              <a:cxnSpLocks/>
              <a:stCxn id="111" idx="6"/>
              <a:endCxn id="116" idx="1"/>
            </p:cNvCxnSpPr>
            <p:nvPr/>
          </p:nvCxnSpPr>
          <p:spPr>
            <a:xfrm>
              <a:off x="15954176" y="3847270"/>
              <a:ext cx="220932" cy="3531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>
              <a:extLst>
                <a:ext uri="{FF2B5EF4-FFF2-40B4-BE49-F238E27FC236}">
                  <a16:creationId xmlns:a16="http://schemas.microsoft.com/office/drawing/2014/main" id="{747E1700-4472-2F46-B7AA-420C2A22F6C1}"/>
                </a:ext>
              </a:extLst>
            </p:cNvPr>
            <p:cNvCxnSpPr>
              <a:cxnSpLocks/>
              <a:stCxn id="112" idx="1"/>
            </p:cNvCxnSpPr>
            <p:nvPr/>
          </p:nvCxnSpPr>
          <p:spPr>
            <a:xfrm rot="10800000">
              <a:off x="14437244" y="4331911"/>
              <a:ext cx="944343" cy="31966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prstDash val="sysDash"/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E87AA61D-FAB3-F74D-93C2-1E89437D7CDD}"/>
                </a:ext>
              </a:extLst>
            </p:cNvPr>
            <p:cNvSpPr/>
            <p:nvPr/>
          </p:nvSpPr>
          <p:spPr>
            <a:xfrm rot="16200000">
              <a:off x="12853691" y="4015295"/>
              <a:ext cx="2640135" cy="762303"/>
            </a:xfrm>
            <a:prstGeom prst="roundRect">
              <a:avLst>
                <a:gd name="adj" fmla="val 7153"/>
              </a:avLst>
            </a:prstGeom>
            <a:noFill/>
            <a:ln w="2222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/myapp:8080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826105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22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Credit Last Week’s Demo (Lionel)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Moving some OpenWhisk’s basic concepts using Kube/Knative providing 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“Runtime proxy” approach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Invisible proxy </a:t>
            </a:r>
            <a:r>
              <a:rPr lang="en-US" sz="4400" dirty="0"/>
              <a:t>(Docker layer) in runtime to simplify/normalize functionality to functions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dirty="0"/>
              <a:t>Mostly </a:t>
            </a: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platform agnostic -</a:t>
            </a:r>
            <a:r>
              <a:rPr lang="en-US" sz="4400" dirty="0"/>
              <a:t> no added code needed" approach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Parameter passing, Parameter binding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CRD</a:t>
            </a:r>
            <a:r>
              <a:rPr lang="en-US" sz="5400" dirty="0"/>
              <a:t> that acts as a </a:t>
            </a:r>
            <a:r>
              <a:rPr lang="en-US" sz="5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basic "controller" 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Simplifies Kube/Knative interactions (from CLI)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onfig mgmt. </a:t>
            </a:r>
            <a:r>
              <a:rPr lang="en-US" sz="4400" i="1" dirty="0"/>
              <a:t>- binding configs to params for function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Launch Knative Services </a:t>
            </a:r>
            <a:r>
              <a:rPr lang="en-US" sz="4400" i="1" dirty="0"/>
              <a:t>"</a:t>
            </a:r>
            <a:r>
              <a:rPr lang="en-US" sz="4400" i="1" dirty="0" err="1"/>
              <a:t>ksvc</a:t>
            </a:r>
            <a:r>
              <a:rPr lang="en-US" sz="4400" i="1" dirty="0"/>
              <a:t>” - for named functions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Compositions</a:t>
            </a:r>
            <a:r>
              <a:rPr lang="en-US" sz="5400" dirty="0"/>
              <a:t> </a:t>
            </a:r>
            <a:r>
              <a:rPr lang="en-US" sz="4400" dirty="0"/>
              <a:t>(supported by backend state) are important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/>
              <a:t>Fundamentally, agreed with "tree/branching" use case (Max), but more…</a:t>
            </a:r>
            <a:endParaRPr lang="en-US" sz="6600" i="1" dirty="0"/>
          </a:p>
        </p:txBody>
      </p:sp>
    </p:spTree>
    <p:extLst>
      <p:ext uri="{BB962C8B-B14F-4D97-AF65-F5344CB8AC3E}">
        <p14:creationId xmlns:p14="http://schemas.microsoft.com/office/powerpoint/2010/main" val="257443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Developer-centric - Simplicity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Developer only codes functions in their chosen language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No directives | pragmas | annotations, Minimalistic “zip” packaging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Utilize normal language module/package imports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Provide platform callbacks/intrinsic functionality 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As functional packages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Developer has NO knowledge of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Operating System </a:t>
            </a:r>
            <a:r>
              <a:rPr lang="en-US" sz="4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(OS)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Platform</a:t>
            </a:r>
            <a:r>
              <a:rPr lang="en-US" sz="4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(implementation)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Kube | Knative | Firecracker, etc.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Container 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VM technology, 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(Micro)Service Framework (e.g., </a:t>
            </a:r>
            <a:r>
              <a:rPr lang="en-US" sz="4000" i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Pflask</a:t>
            </a:r>
            <a:r>
              <a:rPr lang="en-US" sz="40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)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116624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4308531" y="6410274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494813" y="5253027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990952" y="5273167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3351477" y="6418798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OpenWhisk Programming Model reflects an Observer Pattern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0028541" y="-70167"/>
            <a:ext cx="184665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28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779579" y="5632090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552940" y="5632090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807812" y="6146966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1452008" y="6900772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1415918" y="5632091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951871" y="6155493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9376693" y="6410274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EA2D2F-A05D-4A43-974E-CDCCA9CBEFAE}"/>
              </a:ext>
            </a:extLst>
          </p:cNvPr>
          <p:cNvGrpSpPr/>
          <p:nvPr/>
        </p:nvGrpSpPr>
        <p:grpSpPr>
          <a:xfrm>
            <a:off x="12548253" y="9957639"/>
            <a:ext cx="5760448" cy="2794133"/>
            <a:chOff x="4063797" y="7772795"/>
            <a:chExt cx="5760448" cy="279413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781AC4-0C01-6E41-B559-53EFE191119C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4A561654-C2B6-8649-8F2A-33C5D699D5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45302C-52B5-E941-9E2D-17CDD6C03889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8DE77B50-7580-1B4D-A9AF-864ED87B9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E33051-82BB-FB4E-9DE2-B789B9D5BE6A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CA8336A-DAEE-A442-AA8D-C1FB013CB883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onnector 41">
              <a:extLst>
                <a:ext uri="{FF2B5EF4-FFF2-40B4-BE49-F238E27FC236}">
                  <a16:creationId xmlns:a16="http://schemas.microsoft.com/office/drawing/2014/main" id="{37FE7B33-6780-174E-A4FC-D1D3394D072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CADE89-E9CE-174F-B419-0E18227F7013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E05597-FFAD-C848-8208-CD9636DCCF19}"/>
                </a:ext>
              </a:extLst>
            </p:cNvPr>
            <p:cNvCxnSpPr>
              <a:cxnSpLocks/>
              <a:stCxn id="45" idx="0"/>
              <a:endCxn id="42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onnector 44">
              <a:extLst>
                <a:ext uri="{FF2B5EF4-FFF2-40B4-BE49-F238E27FC236}">
                  <a16:creationId xmlns:a16="http://schemas.microsoft.com/office/drawing/2014/main" id="{B6BE0096-63C2-8447-B625-5FA2143A1A66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0952833-C4B9-004C-A910-451DDAA5B708}"/>
                </a:ext>
              </a:extLst>
            </p:cNvPr>
            <p:cNvCxnSpPr>
              <a:cxnSpLocks/>
              <a:stCxn id="33" idx="2"/>
              <a:endCxn id="45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11A9865-8173-B549-8CC8-44DB77C24098}"/>
                </a:ext>
              </a:extLst>
            </p:cNvPr>
            <p:cNvCxnSpPr>
              <a:cxnSpLocks/>
              <a:endCxn id="49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565A9D0-1F91-E644-BE88-283142548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851A8D2-B2C6-7C48-B2B0-8C4230AC1074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433B7D4-AE9B-8840-87BD-E19063EBC50B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onnector 50">
              <a:extLst>
                <a:ext uri="{FF2B5EF4-FFF2-40B4-BE49-F238E27FC236}">
                  <a16:creationId xmlns:a16="http://schemas.microsoft.com/office/drawing/2014/main" id="{035BF84E-BBBF-F74A-BF95-D85B2766295F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82AA99D-8066-6846-A816-35FFB4AE439A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0CD96C2-662C-6540-BD0C-7E79C0EB49D3}"/>
                </a:ext>
              </a:extLst>
            </p:cNvPr>
            <p:cNvCxnSpPr>
              <a:cxnSpLocks/>
              <a:stCxn id="54" idx="0"/>
              <a:endCxn id="51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onnector 53">
              <a:extLst>
                <a:ext uri="{FF2B5EF4-FFF2-40B4-BE49-F238E27FC236}">
                  <a16:creationId xmlns:a16="http://schemas.microsoft.com/office/drawing/2014/main" id="{C3F94112-DFCA-AE4C-A8B5-A0052F74D1FB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69F893F-5DB5-124C-A41A-6EB3FF1F65BC}"/>
                </a:ext>
              </a:extLst>
            </p:cNvPr>
            <p:cNvCxnSpPr>
              <a:cxnSpLocks/>
              <a:stCxn id="49" idx="2"/>
              <a:endCxn id="54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2047168-14A4-F441-81DC-E558643CE63A}"/>
              </a:ext>
            </a:extLst>
          </p:cNvPr>
          <p:cNvGrpSpPr/>
          <p:nvPr/>
        </p:nvGrpSpPr>
        <p:grpSpPr>
          <a:xfrm>
            <a:off x="4726752" y="9957639"/>
            <a:ext cx="5774703" cy="2796081"/>
            <a:chOff x="4006994" y="4433017"/>
            <a:chExt cx="5774703" cy="279608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7B8919-339F-AB44-A2E7-EE30DC1F651B}"/>
                </a:ext>
              </a:extLst>
            </p:cNvPr>
            <p:cNvCxnSpPr>
              <a:cxnSpLocks/>
              <a:endCxn id="59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11">
              <a:extLst>
                <a:ext uri="{FF2B5EF4-FFF2-40B4-BE49-F238E27FC236}">
                  <a16:creationId xmlns:a16="http://schemas.microsoft.com/office/drawing/2014/main" id="{19067CD0-F411-1A4E-A0F2-C99E6228A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F769E5C-FBDA-6A48-9E1E-722073DE4A7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28DDFCED-351C-5D49-BD71-1D87387BC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D8B8B68-7860-B144-9328-87AB910C4DE2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1F340F-684F-8847-8453-E9AACC041F27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A1824E4B-02A4-1A47-9DD7-02CE5C5BD986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FF9567-DA04-AD4D-807D-B33A2B49014A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862E30E-0233-5B48-9C93-73086A98904F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0DCD589F-D97B-8E45-907A-881DFA70DC83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211F676-562C-E149-A162-F4F00F308165}"/>
                </a:ext>
              </a:extLst>
            </p:cNvPr>
            <p:cNvCxnSpPr>
              <a:cxnSpLocks/>
              <a:stCxn id="59" idx="1"/>
              <a:endCxn id="6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12">
              <a:extLst>
                <a:ext uri="{FF2B5EF4-FFF2-40B4-BE49-F238E27FC236}">
                  <a16:creationId xmlns:a16="http://schemas.microsoft.com/office/drawing/2014/main" id="{F5B3EDCF-F02D-984A-9CDC-543A05164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780C2B-15F3-E647-8548-54D1EB445326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C5B4309-4DA2-114A-BC29-98F4472F9BF1}"/>
                </a:ext>
              </a:extLst>
            </p:cNvPr>
            <p:cNvCxnSpPr>
              <a:cxnSpLocks/>
              <a:stCxn id="71" idx="0"/>
              <a:endCxn id="69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onnector 70">
              <a:extLst>
                <a:ext uri="{FF2B5EF4-FFF2-40B4-BE49-F238E27FC236}">
                  <a16:creationId xmlns:a16="http://schemas.microsoft.com/office/drawing/2014/main" id="{29CD541B-E13E-9F41-B9EB-ADBD0E3BD89E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9D96735-D42B-A344-93D0-AF96C6403C8C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FD0710-C97A-6249-88E7-BAD25D857ACB}"/>
                </a:ext>
              </a:extLst>
            </p:cNvPr>
            <p:cNvCxnSpPr>
              <a:cxnSpLocks/>
              <a:stCxn id="74" idx="0"/>
              <a:endCxn id="71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CEDEFB45-793A-804F-A38F-D06F8FC6B0FC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3A42458-643F-1447-AB8C-F79F078BF536}"/>
                </a:ext>
              </a:extLst>
            </p:cNvPr>
            <p:cNvCxnSpPr>
              <a:cxnSpLocks/>
              <a:stCxn id="59" idx="3"/>
              <a:endCxn id="74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9157FA0-BDC9-6144-82D9-B5EC0AD368B7}"/>
              </a:ext>
            </a:extLst>
          </p:cNvPr>
          <p:cNvSpPr/>
          <p:nvPr/>
        </p:nvSpPr>
        <p:spPr>
          <a:xfrm>
            <a:off x="1188178" y="8399821"/>
            <a:ext cx="41817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Observer Pattern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3FD5B7-6FF6-A440-B510-E750935E3BB2}"/>
              </a:ext>
            </a:extLst>
          </p:cNvPr>
          <p:cNvSpPr/>
          <p:nvPr/>
        </p:nvSpPr>
        <p:spPr>
          <a:xfrm>
            <a:off x="1367925" y="1967830"/>
            <a:ext cx="1451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A1F933-F3C9-3741-9708-01C8170E56B9}"/>
              </a:ext>
            </a:extLst>
          </p:cNvPr>
          <p:cNvGrpSpPr/>
          <p:nvPr/>
        </p:nvGrpSpPr>
        <p:grpSpPr>
          <a:xfrm>
            <a:off x="7351183" y="9183593"/>
            <a:ext cx="8757019" cy="1954459"/>
            <a:chOff x="14553245" y="9806599"/>
            <a:chExt cx="4866424" cy="1086126"/>
          </a:xfrm>
        </p:grpSpPr>
        <p:sp>
          <p:nvSpPr>
            <p:cNvPr id="80" name="Process 79">
              <a:extLst>
                <a:ext uri="{FF2B5EF4-FFF2-40B4-BE49-F238E27FC236}">
                  <a16:creationId xmlns:a16="http://schemas.microsoft.com/office/drawing/2014/main" id="{1B1C4552-0421-5E41-AF31-5CF95CFED2FB}"/>
                </a:ext>
              </a:extLst>
            </p:cNvPr>
            <p:cNvSpPr/>
            <p:nvPr/>
          </p:nvSpPr>
          <p:spPr>
            <a:xfrm>
              <a:off x="16126831" y="9806599"/>
              <a:ext cx="1787070" cy="108612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Web</a:t>
              </a:r>
            </a:p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A22C4F8-3598-6D46-8084-6FB8501A0178}"/>
                </a:ext>
              </a:extLst>
            </p:cNvPr>
            <p:cNvCxnSpPr>
              <a:cxnSpLocks/>
              <a:stCxn id="82" idx="3"/>
              <a:endCxn id="80" idx="1"/>
            </p:cNvCxnSpPr>
            <p:nvPr/>
          </p:nvCxnSpPr>
          <p:spPr>
            <a:xfrm>
              <a:off x="15444550" y="10349662"/>
              <a:ext cx="68228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Document 81">
              <a:extLst>
                <a:ext uri="{FF2B5EF4-FFF2-40B4-BE49-F238E27FC236}">
                  <a16:creationId xmlns:a16="http://schemas.microsoft.com/office/drawing/2014/main" id="{0A6BF3F2-E83D-F742-B266-20BCF263BB83}"/>
                </a:ext>
              </a:extLst>
            </p:cNvPr>
            <p:cNvSpPr/>
            <p:nvPr/>
          </p:nvSpPr>
          <p:spPr>
            <a:xfrm>
              <a:off x="14553245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Document 82">
              <a:extLst>
                <a:ext uri="{FF2B5EF4-FFF2-40B4-BE49-F238E27FC236}">
                  <a16:creationId xmlns:a16="http://schemas.microsoft.com/office/drawing/2014/main" id="{F07DCE45-49F4-1D49-8731-800C3C9E4100}"/>
                </a:ext>
              </a:extLst>
            </p:cNvPr>
            <p:cNvSpPr/>
            <p:nvPr/>
          </p:nvSpPr>
          <p:spPr>
            <a:xfrm>
              <a:off x="18528363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4AB2AA6-DD34-034C-AC44-BBCF7DA249B8}"/>
                </a:ext>
              </a:extLst>
            </p:cNvPr>
            <p:cNvCxnSpPr>
              <a:cxnSpLocks/>
              <a:stCxn id="80" idx="3"/>
              <a:endCxn id="83" idx="1"/>
            </p:cNvCxnSpPr>
            <p:nvPr/>
          </p:nvCxnSpPr>
          <p:spPr>
            <a:xfrm>
              <a:off x="17913901" y="10349662"/>
              <a:ext cx="6144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F1C734-69B6-9141-8549-644D0DF96E24}"/>
              </a:ext>
            </a:extLst>
          </p:cNvPr>
          <p:cNvGrpSpPr/>
          <p:nvPr/>
        </p:nvGrpSpPr>
        <p:grpSpPr>
          <a:xfrm>
            <a:off x="4400893" y="2823275"/>
            <a:ext cx="14127470" cy="3734169"/>
            <a:chOff x="11907119" y="3224287"/>
            <a:chExt cx="9776092" cy="258401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8098380-EA9C-B343-A51A-6377753D3A6E}"/>
                </a:ext>
              </a:extLst>
            </p:cNvPr>
            <p:cNvSpPr/>
            <p:nvPr/>
          </p:nvSpPr>
          <p:spPr>
            <a:xfrm rot="5400000">
              <a:off x="15939825" y="1311037"/>
              <a:ext cx="2584014" cy="64105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t" anchorCtr="0"/>
            <a:lstStyle/>
            <a:p>
              <a:pPr algn="ctr"/>
              <a:r>
                <a:rPr lang="en-US" sz="2400" i="1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Target Namespace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4DE731F-714D-CC4A-9124-D4315A9A0224}"/>
                </a:ext>
              </a:extLst>
            </p:cNvPr>
            <p:cNvSpPr/>
            <p:nvPr/>
          </p:nvSpPr>
          <p:spPr>
            <a:xfrm>
              <a:off x="11907119" y="4024707"/>
              <a:ext cx="1104098" cy="11040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Event</a:t>
              </a:r>
            </a:p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Source</a:t>
              </a:r>
            </a:p>
          </p:txBody>
        </p:sp>
        <p:sp>
          <p:nvSpPr>
            <p:cNvPr id="68" name="Process 67">
              <a:extLst>
                <a:ext uri="{FF2B5EF4-FFF2-40B4-BE49-F238E27FC236}">
                  <a16:creationId xmlns:a16="http://schemas.microsoft.com/office/drawing/2014/main" id="{3228CA2D-2A16-8D4F-9213-3F45B0744D0C}"/>
                </a:ext>
              </a:extLst>
            </p:cNvPr>
            <p:cNvSpPr/>
            <p:nvPr/>
          </p:nvSpPr>
          <p:spPr>
            <a:xfrm>
              <a:off x="18788964" y="4159946"/>
              <a:ext cx="1371600" cy="83361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C740028-917E-9F4C-B7AD-38C6BA0D1609}"/>
                </a:ext>
              </a:extLst>
            </p:cNvPr>
            <p:cNvCxnSpPr>
              <a:cxnSpLocks/>
              <a:stCxn id="67" idx="6"/>
              <a:endCxn id="74" idx="0"/>
            </p:cNvCxnSpPr>
            <p:nvPr/>
          </p:nvCxnSpPr>
          <p:spPr>
            <a:xfrm flipV="1">
              <a:off x="13011216" y="4576755"/>
              <a:ext cx="1329404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05DC64-E042-EF4D-8E84-F9D21321D463}"/>
                </a:ext>
              </a:extLst>
            </p:cNvPr>
            <p:cNvCxnSpPr>
              <a:cxnSpLocks/>
              <a:stCxn id="75" idx="4"/>
              <a:endCxn id="68" idx="1"/>
            </p:cNvCxnSpPr>
            <p:nvPr/>
          </p:nvCxnSpPr>
          <p:spPr>
            <a:xfrm>
              <a:off x="17130988" y="4576754"/>
              <a:ext cx="165797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Document 70">
              <a:extLst>
                <a:ext uri="{FF2B5EF4-FFF2-40B4-BE49-F238E27FC236}">
                  <a16:creationId xmlns:a16="http://schemas.microsoft.com/office/drawing/2014/main" id="{10D83D70-CBEC-394D-936E-9DD81BDAC30D}"/>
                </a:ext>
              </a:extLst>
            </p:cNvPr>
            <p:cNvSpPr/>
            <p:nvPr/>
          </p:nvSpPr>
          <p:spPr>
            <a:xfrm>
              <a:off x="17480851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Document 71">
              <a:extLst>
                <a:ext uri="{FF2B5EF4-FFF2-40B4-BE49-F238E27FC236}">
                  <a16:creationId xmlns:a16="http://schemas.microsoft.com/office/drawing/2014/main" id="{D22ABFD2-28B7-664B-9859-4A97E05468FE}"/>
                </a:ext>
              </a:extLst>
            </p:cNvPr>
            <p:cNvSpPr/>
            <p:nvPr/>
          </p:nvSpPr>
          <p:spPr>
            <a:xfrm>
              <a:off x="20791905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764D08-0096-0649-96EA-9C41E01B47B4}"/>
                </a:ext>
              </a:extLst>
            </p:cNvPr>
            <p:cNvCxnSpPr>
              <a:cxnSpLocks/>
              <a:stCxn id="68" idx="3"/>
              <a:endCxn id="72" idx="1"/>
            </p:cNvCxnSpPr>
            <p:nvPr/>
          </p:nvCxnSpPr>
          <p:spPr>
            <a:xfrm>
              <a:off x="20160564" y="4576755"/>
              <a:ext cx="631340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Merge 73">
              <a:extLst>
                <a:ext uri="{FF2B5EF4-FFF2-40B4-BE49-F238E27FC236}">
                  <a16:creationId xmlns:a16="http://schemas.microsoft.com/office/drawing/2014/main" id="{6C1AC7D1-A50D-8547-A16D-534F0044ACF9}"/>
                </a:ext>
              </a:extLst>
            </p:cNvPr>
            <p:cNvSpPr/>
            <p:nvPr/>
          </p:nvSpPr>
          <p:spPr>
            <a:xfrm rot="16200000">
              <a:off x="14089672" y="3825990"/>
              <a:ext cx="2003424" cy="1501528"/>
            </a:xfrm>
            <a:prstGeom prst="flowChartMerge">
              <a:avLst/>
            </a:prstGeom>
            <a:solidFill>
              <a:srgbClr val="B8DAEA"/>
            </a:solidFill>
            <a:ln>
              <a:solidFill>
                <a:srgbClr val="345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none" lIns="182880" tIns="438912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345D7F"/>
                  </a:solidFill>
                </a:rPr>
                <a:t>Trigger</a:t>
              </a:r>
            </a:p>
          </p:txBody>
        </p:sp>
        <p:sp>
          <p:nvSpPr>
            <p:cNvPr id="75" name="Connector 74">
              <a:extLst>
                <a:ext uri="{FF2B5EF4-FFF2-40B4-BE49-F238E27FC236}">
                  <a16:creationId xmlns:a16="http://schemas.microsoft.com/office/drawing/2014/main" id="{CB604F89-8BE4-294A-BBD8-3B599EDE7674}"/>
                </a:ext>
              </a:extLst>
            </p:cNvPr>
            <p:cNvSpPr/>
            <p:nvPr/>
          </p:nvSpPr>
          <p:spPr>
            <a:xfrm rot="16200000">
              <a:off x="16826188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D22DDE7-8B13-5D42-B23D-E8C774D64EC8}"/>
                </a:ext>
              </a:extLst>
            </p:cNvPr>
            <p:cNvSpPr/>
            <p:nvPr/>
          </p:nvSpPr>
          <p:spPr>
            <a:xfrm>
              <a:off x="16275791" y="4645362"/>
              <a:ext cx="719026" cy="4472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7030A0"/>
                  </a:solidFill>
                </a:rPr>
                <a:t>Rule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AC936E8-F3C8-7246-AB1E-01D331DBC697}"/>
                </a:ext>
              </a:extLst>
            </p:cNvPr>
            <p:cNvCxnSpPr/>
            <p:nvPr/>
          </p:nvCxnSpPr>
          <p:spPr>
            <a:xfrm flipV="1">
              <a:off x="16315468" y="4083240"/>
              <a:ext cx="738080" cy="36824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Connector 77">
              <a:extLst>
                <a:ext uri="{FF2B5EF4-FFF2-40B4-BE49-F238E27FC236}">
                  <a16:creationId xmlns:a16="http://schemas.microsoft.com/office/drawing/2014/main" id="{2BE998FB-CD06-114E-B53B-07431A2C41CA}"/>
                </a:ext>
              </a:extLst>
            </p:cNvPr>
            <p:cNvSpPr/>
            <p:nvPr/>
          </p:nvSpPr>
          <p:spPr>
            <a:xfrm rot="16200000">
              <a:off x="16055304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E6C7A90-F0A9-794E-A5C8-500F8FDBEE79}"/>
                </a:ext>
              </a:extLst>
            </p:cNvPr>
            <p:cNvCxnSpPr>
              <a:cxnSpLocks/>
              <a:stCxn id="74" idx="2"/>
              <a:endCxn id="78" idx="0"/>
            </p:cNvCxnSpPr>
            <p:nvPr/>
          </p:nvCxnSpPr>
          <p:spPr>
            <a:xfrm>
              <a:off x="15842148" y="4576754"/>
              <a:ext cx="21315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Process 84">
              <a:extLst>
                <a:ext uri="{FF2B5EF4-FFF2-40B4-BE49-F238E27FC236}">
                  <a16:creationId xmlns:a16="http://schemas.microsoft.com/office/drawing/2014/main" id="{37D6F3FE-B607-FD4B-9487-6DE44E50DCE7}"/>
                </a:ext>
              </a:extLst>
            </p:cNvPr>
            <p:cNvSpPr/>
            <p:nvPr/>
          </p:nvSpPr>
          <p:spPr>
            <a:xfrm rot="16200000">
              <a:off x="12904054" y="4349182"/>
              <a:ext cx="1371600" cy="451868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accent2">
                      <a:lumMod val="75000"/>
                    </a:schemeClr>
                  </a:solidFill>
                </a:rPr>
                <a:t>Feed</a:t>
              </a:r>
            </a:p>
          </p:txBody>
        </p:sp>
      </p:grpSp>
      <p:sp>
        <p:nvSpPr>
          <p:cNvPr id="87" name="Title 2">
            <a:extLst>
              <a:ext uri="{FF2B5EF4-FFF2-40B4-BE49-F238E27FC236}">
                <a16:creationId xmlns:a16="http://schemas.microsoft.com/office/drawing/2014/main" id="{13AE261A-55AB-5041-8EB0-D8FCF80A5091}"/>
              </a:ext>
            </a:extLst>
          </p:cNvPr>
          <p:cNvSpPr txBox="1">
            <a:spLocks/>
          </p:cNvSpPr>
          <p:nvPr/>
        </p:nvSpPr>
        <p:spPr>
          <a:xfrm>
            <a:off x="595254" y="479765"/>
            <a:ext cx="23408640" cy="86177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ED832-AF91-9F4E-9866-ADF676DF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OpenWhisk Programming Model</a:t>
            </a:r>
          </a:p>
        </p:txBody>
      </p:sp>
    </p:spTree>
    <p:extLst>
      <p:ext uri="{BB962C8B-B14F-4D97-AF65-F5344CB8AC3E}">
        <p14:creationId xmlns:p14="http://schemas.microsoft.com/office/powerpoint/2010/main" val="169125136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6232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F0789-1352-6245-B061-0D7FFD3AAEE1}"/>
              </a:ext>
            </a:extLst>
          </p:cNvPr>
          <p:cNvGrpSpPr/>
          <p:nvPr/>
        </p:nvGrpSpPr>
        <p:grpSpPr>
          <a:xfrm>
            <a:off x="4442190" y="2990032"/>
            <a:ext cx="17842802" cy="8673366"/>
            <a:chOff x="3900623" y="3136528"/>
            <a:chExt cx="17842802" cy="867336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B7F544B-2195-334E-9DDF-168C38284EFE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E24C77-BC3F-0B4A-825A-3D611FC52217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E43B749D-3956-AC4B-B8AE-ED5DA47065F4}"/>
                </a:ext>
              </a:extLst>
            </p:cNvPr>
            <p:cNvCxnSpPr>
              <a:cxnSpLocks/>
              <a:stCxn id="35" idx="6"/>
              <a:endCxn id="184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409D691-CF02-6642-BE47-FA9E9BDF88C7}"/>
                </a:ext>
              </a:extLst>
            </p:cNvPr>
            <p:cNvCxnSpPr>
              <a:cxnSpLocks/>
              <a:stCxn id="19" idx="3"/>
              <a:endCxn id="56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C82D0-F147-5448-9C7E-12B691D2EF46}"/>
                </a:ext>
              </a:extLst>
            </p:cNvPr>
            <p:cNvCxnSpPr>
              <a:cxnSpLocks/>
              <a:stCxn id="56" idx="3"/>
              <a:endCxn id="54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658B3AA-6105-064E-A321-F8C0960A424E}"/>
                </a:ext>
              </a:extLst>
            </p:cNvPr>
            <p:cNvGrpSpPr/>
            <p:nvPr/>
          </p:nvGrpSpPr>
          <p:grpSpPr>
            <a:xfrm>
              <a:off x="12275856" y="5686187"/>
              <a:ext cx="5781460" cy="4184307"/>
              <a:chOff x="11307237" y="5367939"/>
              <a:chExt cx="6301725" cy="454133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47240B-B7E4-1B45-B6C6-F7E62867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16CBA1-F04D-364B-9249-9DF5726CF01B}"/>
                  </a:ext>
                </a:extLst>
              </p:cNvPr>
              <p:cNvSpPr/>
              <p:nvPr/>
            </p:nvSpPr>
            <p:spPr>
              <a:xfrm>
                <a:off x="11307237" y="9262944"/>
                <a:ext cx="6301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3600" b="1" i="1" dirty="0"/>
                  <a:t>Analyze, Annotate / Enhance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FC7C6D4-EFFE-9944-82B7-A7E50AEEE275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83259551-8075-B04A-8B9B-09A4BAD97C68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ED7D74-03A4-DE49-A6B8-B106B1DC0A9A}"/>
                </a:ext>
              </a:extLst>
            </p:cNvPr>
            <p:cNvSpPr/>
            <p:nvPr/>
          </p:nvSpPr>
          <p:spPr>
            <a:xfrm>
              <a:off x="7811609" y="5977942"/>
              <a:ext cx="29225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Data-at-Rest</a:t>
              </a:r>
              <a:endParaRPr lang="en-US" sz="3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3C4A96-92B9-A946-858B-E2BC7F31BFE7}"/>
                </a:ext>
              </a:extLst>
            </p:cNvPr>
            <p:cNvSpPr/>
            <p:nvPr/>
          </p:nvSpPr>
          <p:spPr>
            <a:xfrm>
              <a:off x="16036967" y="6154550"/>
              <a:ext cx="3323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Enhanced Data</a:t>
              </a:r>
              <a:endParaRPr lang="en-US" sz="36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30F3C68-385B-1045-9657-1F4E9174653D}"/>
                </a:ext>
              </a:extLst>
            </p:cNvPr>
            <p:cNvGrpSpPr/>
            <p:nvPr/>
          </p:nvGrpSpPr>
          <p:grpSpPr>
            <a:xfrm>
              <a:off x="8279967" y="4178701"/>
              <a:ext cx="1545610" cy="1896254"/>
              <a:chOff x="8681108" y="3943213"/>
              <a:chExt cx="1922871" cy="212219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C241D7E-161A-D141-AC9A-7C6408745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25E806-D1D7-2748-BF53-AE2C2933B913}"/>
                  </a:ext>
                </a:extLst>
              </p:cNvPr>
              <p:cNvSpPr/>
              <p:nvPr/>
            </p:nvSpPr>
            <p:spPr>
              <a:xfrm>
                <a:off x="9192459" y="4751218"/>
                <a:ext cx="734496" cy="646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6520D3-3422-E04E-8F3B-6641602039D1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A4A61C3-6FF2-9D4A-97B5-3560C221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A1C6D3-2A7C-524B-B957-258CA72F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BDEBA1-B449-034F-8D87-0241EEDF957D}"/>
                </a:ext>
              </a:extLst>
            </p:cNvPr>
            <p:cNvSpPr/>
            <p:nvPr/>
          </p:nvSpPr>
          <p:spPr>
            <a:xfrm>
              <a:off x="12968110" y="3780380"/>
              <a:ext cx="29614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Transform</a:t>
              </a:r>
              <a:endParaRPr lang="en-US" sz="3600" dirty="0"/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1C38E39F-83D5-D44F-89AC-305722AF3A6A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2824489"/>
              <a:chOff x="6776781" y="4506690"/>
              <a:chExt cx="2692557" cy="282448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77EE91-97B5-C44C-A96E-A533B34D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13276F-1E0D-374B-B4D4-6C3D0ACE4611}"/>
                  </a:ext>
                </a:extLst>
              </p:cNvPr>
              <p:cNvSpPr/>
              <p:nvPr/>
            </p:nvSpPr>
            <p:spPr>
              <a:xfrm>
                <a:off x="7183747" y="6684848"/>
                <a:ext cx="22855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Raw Data</a:t>
                </a:r>
                <a:endParaRPr lang="en-US" sz="3600" dirty="0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F071B035-776C-974D-A9A6-7F56662774D5}"/>
                </a:ext>
              </a:extLst>
            </p:cNvPr>
            <p:cNvGrpSpPr/>
            <p:nvPr/>
          </p:nvGrpSpPr>
          <p:grpSpPr>
            <a:xfrm>
              <a:off x="7329748" y="7073663"/>
              <a:ext cx="3614222" cy="2334905"/>
              <a:chOff x="9904028" y="7773403"/>
              <a:chExt cx="3614222" cy="2334905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FFFA3F-446B-774C-908F-A84A69EA7FBF}"/>
                  </a:ext>
                </a:extLst>
              </p:cNvPr>
              <p:cNvSpPr/>
              <p:nvPr/>
            </p:nvSpPr>
            <p:spPr>
              <a:xfrm>
                <a:off x="9904028" y="9461977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Data-in-Motion</a:t>
                </a:r>
                <a:endParaRPr lang="en-US" sz="3600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078F042-501C-9B45-8EF3-628108D9ECDF}"/>
                  </a:ext>
                </a:extLst>
              </p:cNvPr>
              <p:cNvGrpSpPr/>
              <p:nvPr/>
            </p:nvGrpSpPr>
            <p:grpSpPr>
              <a:xfrm>
                <a:off x="10388695" y="7773403"/>
                <a:ext cx="2644889" cy="1701118"/>
                <a:chOff x="7946113" y="8670458"/>
                <a:chExt cx="2882900" cy="1854200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6EDF433-D058-A143-8F53-DE08002F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3" y="8670458"/>
                  <a:ext cx="2882900" cy="1854200"/>
                </a:xfrm>
                <a:prstGeom prst="rect">
                  <a:avLst/>
                </a:prstGeom>
              </p:spPr>
            </p:pic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3BA1EA-B45E-324D-8CEE-F8A79D54BEA9}"/>
                    </a:ext>
                  </a:extLst>
                </p:cNvPr>
                <p:cNvSpPr/>
                <p:nvPr/>
              </p:nvSpPr>
              <p:spPr>
                <a:xfrm>
                  <a:off x="8642274" y="8735361"/>
                  <a:ext cx="1463862" cy="646331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36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EFBBB4E3-CE46-B541-8D87-D2CE20C23189}"/>
                </a:ext>
              </a:extLst>
            </p:cNvPr>
            <p:cNvCxnSpPr>
              <a:cxnSpLocks/>
              <a:stCxn id="121" idx="3"/>
              <a:endCxn id="54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3BFA32F-A8E0-634E-A4AF-F0BEB007227E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C57F9960-6352-5E4D-8947-BB3209CB0931}"/>
                </a:ext>
              </a:extLst>
            </p:cNvPr>
            <p:cNvCxnSpPr>
              <a:cxnSpLocks/>
              <a:stCxn id="19" idx="3"/>
              <a:endCxn id="121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65974D34-2672-C44B-B405-67075C6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082814B-D006-E040-AB13-E755D77B0946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1869291"/>
              <a:chOff x="9914202" y="10202048"/>
              <a:chExt cx="3614222" cy="1869291"/>
            </a:xfrm>
          </p:grpSpPr>
          <p:pic>
            <p:nvPicPr>
              <p:cNvPr id="1042" name="Picture 6">
                <a:extLst>
                  <a:ext uri="{FF2B5EF4-FFF2-40B4-BE49-F238E27FC236}">
                    <a16:creationId xmlns:a16="http://schemas.microsoft.com/office/drawing/2014/main" id="{C8C346D4-B6BC-3E4D-AC45-62772DB72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8F473A3-B47E-EA42-BA27-242E318FA68D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36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511A17DC-CA7C-174B-9CDF-BAD632062D8F}"/>
                </a:ext>
              </a:extLst>
            </p:cNvPr>
            <p:cNvCxnSpPr>
              <a:cxnSpLocks/>
              <a:stCxn id="19" idx="3"/>
              <a:endCxn id="1042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E6C8B23C-60A9-A346-9BD7-9BA56659E224}"/>
                </a:ext>
              </a:extLst>
            </p:cNvPr>
            <p:cNvCxnSpPr>
              <a:cxnSpLocks/>
              <a:stCxn id="1042" idx="3"/>
              <a:endCxn id="54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143B4B7-83B9-B24E-A901-A6240EDF8B0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7B11931-4FBF-FD41-B182-70942C91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4FED7F9-08DC-C542-B006-1DF4EFC1426E}"/>
              </a:ext>
            </a:extLst>
          </p:cNvPr>
          <p:cNvSpPr/>
          <p:nvPr/>
        </p:nvSpPr>
        <p:spPr>
          <a:xfrm>
            <a:off x="2477262" y="8793819"/>
            <a:ext cx="645454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36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36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57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9375">
          <a:solidFill>
            <a:srgbClr val="1CADE3"/>
          </a:solidFill>
          <a:prstDash val="sysDot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103825</TotalTime>
  <Words>2900</Words>
  <Application>Microsoft Macintosh PowerPoint</Application>
  <PresentationFormat>Custom</PresentationFormat>
  <Paragraphs>642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Arial Narrow</vt:lpstr>
      <vt:lpstr>Calibri</vt:lpstr>
      <vt:lpstr>Calibri Light</vt:lpstr>
      <vt:lpstr>Consolas</vt:lpstr>
      <vt:lpstr>Courier New</vt:lpstr>
      <vt:lpstr>Helvetica</vt:lpstr>
      <vt:lpstr>Helvetica Neue Light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Brief History</vt:lpstr>
      <vt:lpstr>Credit Last Week’s Demo (Lionel)</vt:lpstr>
      <vt:lpstr>Developer-centric - Simplicity</vt:lpstr>
      <vt:lpstr>Serverless’ Least Common Denominator (LCD) Programming Model</vt:lpstr>
      <vt:lpstr>OpenWhisk Programming Model reflects an Observer Pattern</vt:lpstr>
      <vt:lpstr>Full OpenWhisk Programming Model</vt:lpstr>
      <vt:lpstr>Scheduled, Periodic Tasks  | “Cron Jobs”</vt:lpstr>
      <vt:lpstr>Extract, Transform and Load (ETL) Pipelines</vt:lpstr>
      <vt:lpstr>API Management for Serverless MicroServices</vt:lpstr>
      <vt:lpstr>Operations Research / Combinatorial Optimization</vt:lpstr>
      <vt:lpstr>Backup</vt:lpstr>
      <vt:lpstr>Serverless typically implemented as Container or Functional Workloads</vt:lpstr>
      <vt:lpstr>Supports “Source-to-Container” solutions for deployment</vt:lpstr>
      <vt:lpstr>Scales Horizontally, On-Demand from 0..N instances</vt:lpstr>
      <vt:lpstr>Supports “out-of-box” connectivity to Event Sources</vt:lpstr>
      <vt:lpstr>Supports Compositions to Create Serverless Apps</vt:lpstr>
      <vt:lpstr>endeavors to provide these features…</vt:lpstr>
      <vt:lpstr>Integrated Logging and Metrics</vt:lpstr>
      <vt:lpstr>FaaS Deployment Pipeline</vt:lpstr>
      <vt:lpstr>CaaS Deployment Pipeline</vt:lpstr>
      <vt:lpstr>Java Serverless CI/CD Pipeline Vision Being Developed Now!</vt:lpstr>
      <vt:lpstr>Functions Approach – “JAR your function with its libraries”</vt:lpstr>
      <vt:lpstr>Containers Approach - ”Build your own Docker image with everything”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1094</cp:revision>
  <dcterms:modified xsi:type="dcterms:W3CDTF">2020-03-24T02:30:34Z</dcterms:modified>
</cp:coreProperties>
</file>